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324" r:id="rId2"/>
    <p:sldId id="325" r:id="rId3"/>
    <p:sldId id="328" r:id="rId4"/>
    <p:sldId id="256" r:id="rId5"/>
    <p:sldId id="326" r:id="rId6"/>
    <p:sldId id="259" r:id="rId7"/>
    <p:sldId id="329" r:id="rId8"/>
    <p:sldId id="261" r:id="rId9"/>
    <p:sldId id="272" r:id="rId10"/>
    <p:sldId id="260" r:id="rId11"/>
    <p:sldId id="294" r:id="rId12"/>
    <p:sldId id="310" r:id="rId13"/>
    <p:sldId id="311" r:id="rId14"/>
    <p:sldId id="262" r:id="rId15"/>
    <p:sldId id="293" r:id="rId16"/>
    <p:sldId id="318" r:id="rId17"/>
    <p:sldId id="330" r:id="rId18"/>
    <p:sldId id="266" r:id="rId19"/>
    <p:sldId id="312" r:id="rId20"/>
    <p:sldId id="297" r:id="rId21"/>
    <p:sldId id="264" r:id="rId22"/>
    <p:sldId id="271" r:id="rId23"/>
    <p:sldId id="265" r:id="rId24"/>
    <p:sldId id="300" r:id="rId25"/>
    <p:sldId id="301" r:id="rId26"/>
    <p:sldId id="302" r:id="rId27"/>
    <p:sldId id="267" r:id="rId28"/>
    <p:sldId id="319" r:id="rId29"/>
    <p:sldId id="320" r:id="rId30"/>
    <p:sldId id="269" r:id="rId31"/>
    <p:sldId id="274" r:id="rId32"/>
    <p:sldId id="338" r:id="rId33"/>
    <p:sldId id="339" r:id="rId34"/>
    <p:sldId id="340" r:id="rId35"/>
    <p:sldId id="341" r:id="rId36"/>
    <p:sldId id="342" r:id="rId37"/>
    <p:sldId id="343" r:id="rId38"/>
    <p:sldId id="276" r:id="rId39"/>
    <p:sldId id="322" r:id="rId40"/>
    <p:sldId id="270" r:id="rId41"/>
    <p:sldId id="337" r:id="rId42"/>
    <p:sldId id="275" r:id="rId43"/>
    <p:sldId id="313" r:id="rId44"/>
    <p:sldId id="279" r:id="rId45"/>
    <p:sldId id="289" r:id="rId46"/>
    <p:sldId id="308" r:id="rId47"/>
    <p:sldId id="309" r:id="rId4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8" d="100"/>
          <a:sy n="78" d="100"/>
        </p:scale>
        <p:origin x="302" y="62"/>
      </p:cViewPr>
      <p:guideLst>
        <p:guide orient="horz" pos="2160"/>
        <p:guide pos="2880"/>
      </p:guideLst>
    </p:cSldViewPr>
  </p:slideViewPr>
  <p:notesTextViewPr>
    <p:cViewPr>
      <p:scale>
        <a:sx n="100" d="100"/>
        <a:sy n="100" d="100"/>
      </p:scale>
      <p:origin x="0" y="0"/>
    </p:cViewPr>
  </p:notesTextViewPr>
  <p:sorterViewPr>
    <p:cViewPr>
      <p:scale>
        <a:sx n="88" d="100"/>
        <a:sy n="88"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s>
</file>

<file path=ppt/media/image1.jpeg>
</file>

<file path=ppt/media/image2.png>
</file>

<file path=ppt/media/image3.jpg>
</file>

<file path=ppt/media/image4.jpeg>
</file>

<file path=ppt/media/image5.png>
</file>

<file path=ppt/media/image6.png>
</file>

<file path=ppt/media/media1.wmv>
</file>

<file path=ppt/media/media2.wmv>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F4B8CAE4-3F24-4D2F-9F5C-AD832E2305CF}" type="datetimeFigureOut">
              <a:rPr lang="en-US" smtClean="0"/>
              <a:pPr/>
              <a:t>1/15/2019</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8016F766-4D37-4FE9-845D-9B6C58015D22}"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F4B8CAE4-3F24-4D2F-9F5C-AD832E2305CF}" type="datetimeFigureOut">
              <a:rPr lang="en-US" smtClean="0"/>
              <a:pPr/>
              <a:t>1/15/2019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16F766-4D37-4FE9-845D-9B6C58015D2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F4B8CAE4-3F24-4D2F-9F5C-AD832E2305CF}" type="datetimeFigureOut">
              <a:rPr lang="en-US" smtClean="0"/>
              <a:pPr/>
              <a:t>1/15/2019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16F766-4D37-4FE9-845D-9B6C58015D22}"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8750"/>
            <a:ext cx="8229600" cy="1258888"/>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307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307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243638"/>
            <a:ext cx="2133600" cy="457200"/>
          </a:xfrm>
        </p:spPr>
        <p:txBody>
          <a:bodyPr/>
          <a:lstStyle>
            <a:lvl1pPr>
              <a:defRPr/>
            </a:lvl1pPr>
          </a:lstStyle>
          <a:p>
            <a:pPr>
              <a:defRPr/>
            </a:pPr>
            <a:endParaRPr lang="en-US"/>
          </a:p>
        </p:txBody>
      </p:sp>
      <p:sp>
        <p:nvSpPr>
          <p:cNvPr id="6" name="Footer Placeholder 5"/>
          <p:cNvSpPr>
            <a:spLocks noGrp="1"/>
          </p:cNvSpPr>
          <p:nvPr>
            <p:ph type="ftr" sz="quarter" idx="11"/>
          </p:nvPr>
        </p:nvSpPr>
        <p:spPr>
          <a:xfrm>
            <a:off x="3124200" y="6248400"/>
            <a:ext cx="2895600" cy="457200"/>
          </a:xfr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6243638"/>
            <a:ext cx="2133600" cy="457200"/>
          </a:xfrm>
        </p:spPr>
        <p:txBody>
          <a:bodyPr/>
          <a:lstStyle>
            <a:lvl1pPr>
              <a:defRPr/>
            </a:lvl1pPr>
          </a:lstStyle>
          <a:p>
            <a:pPr>
              <a:defRPr/>
            </a:pPr>
            <a:fld id="{77A3FF08-2204-4ADA-A5B4-635147EC930E}"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F4B8CAE4-3F24-4D2F-9F5C-AD832E2305CF}" type="datetimeFigureOut">
              <a:rPr lang="en-US" smtClean="0"/>
              <a:pPr/>
              <a:t>1/15/2019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16F766-4D37-4FE9-845D-9B6C58015D22}" type="slidenum">
              <a:rPr lang="en-US" smtClean="0"/>
              <a:pPr/>
              <a:t>‹#›</a:t>
            </a:fld>
            <a:endParaRPr lang="en-US"/>
          </a:p>
        </p:txBody>
      </p:sp>
      <p:sp>
        <p:nvSpPr>
          <p:cNvPr id="7" name="Title 6"/>
          <p:cNvSpPr>
            <a:spLocks noGrp="1"/>
          </p:cNvSpPr>
          <p:nvPr>
            <p:ph type="title"/>
          </p:nvPr>
        </p:nvSpPr>
        <p:spPr/>
        <p:txBody>
          <a:bodyPr rtlCol="0"/>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F4B8CAE4-3F24-4D2F-9F5C-AD832E2305CF}" type="datetimeFigureOut">
              <a:rPr lang="en-US" smtClean="0"/>
              <a:pPr/>
              <a:t>1/15/2019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16F766-4D37-4FE9-845D-9B6C58015D22}" type="slidenum">
              <a:rPr lang="en-US" smtClean="0"/>
              <a:pPr/>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F4B8CAE4-3F24-4D2F-9F5C-AD832E2305CF}" type="datetimeFigureOut">
              <a:rPr lang="en-US" smtClean="0"/>
              <a:pPr/>
              <a:t>1/15/2019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16F766-4D37-4FE9-845D-9B6C58015D22}" type="slidenum">
              <a:rPr lang="en-US" smtClean="0"/>
              <a:pPr/>
              <a:t>‹#›</a:t>
            </a:fld>
            <a:endParaRPr lang="en-US"/>
          </a:p>
        </p:txBody>
      </p:sp>
      <p:sp>
        <p:nvSpPr>
          <p:cNvPr id="8" name="Title 7"/>
          <p:cNvSpPr>
            <a:spLocks noGrp="1"/>
          </p:cNvSpPr>
          <p:nvPr>
            <p:ph type="title"/>
          </p:nvPr>
        </p:nvSpPr>
        <p:spPr/>
        <p:txBody>
          <a:bodyPr rtlCol="0"/>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F4B8CAE4-3F24-4D2F-9F5C-AD832E2305CF}" type="datetimeFigureOut">
              <a:rPr lang="en-US" smtClean="0"/>
              <a:pPr/>
              <a:t>1/15/2019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16F766-4D37-4FE9-845D-9B6C58015D22}"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4B8CAE4-3F24-4D2F-9F5C-AD832E2305CF}" type="datetimeFigureOut">
              <a:rPr lang="en-US" smtClean="0"/>
              <a:pPr/>
              <a:t>1/15/2019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016F766-4D37-4FE9-845D-9B6C58015D22}" type="slidenum">
              <a:rPr lang="en-US" smtClean="0"/>
              <a:pPr/>
              <a:t>‹#›</a:t>
            </a:fld>
            <a:endParaRPr lang="en-US"/>
          </a:p>
        </p:txBody>
      </p:sp>
      <p:sp>
        <p:nvSpPr>
          <p:cNvPr id="6" name="Title 5"/>
          <p:cNvSpPr>
            <a:spLocks noGrp="1"/>
          </p:cNvSpPr>
          <p:nvPr>
            <p:ph type="title"/>
          </p:nvPr>
        </p:nvSpPr>
        <p:spPr/>
        <p:txBody>
          <a:bodyPr rtlCol="0"/>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B8CAE4-3F24-4D2F-9F5C-AD832E2305CF}" type="datetimeFigureOut">
              <a:rPr lang="en-US" smtClean="0"/>
              <a:pPr/>
              <a:t>1/15/2019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016F766-4D37-4FE9-845D-9B6C58015D2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F4B8CAE4-3F24-4D2F-9F5C-AD832E2305CF}" type="datetimeFigureOut">
              <a:rPr lang="en-US" smtClean="0"/>
              <a:pPr/>
              <a:t>1/15/2019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16F766-4D37-4FE9-845D-9B6C58015D22}"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F4B8CAE4-3F24-4D2F-9F5C-AD832E2305CF}" type="datetimeFigureOut">
              <a:rPr lang="en-US" smtClean="0"/>
              <a:pPr/>
              <a:t>1/15/2019</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8016F766-4D37-4FE9-845D-9B6C58015D22}" type="slidenum">
              <a:rPr lang="en-US" smtClean="0"/>
              <a:pPr/>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4"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F4B8CAE4-3F24-4D2F-9F5C-AD832E2305CF}" type="datetimeFigureOut">
              <a:rPr lang="en-US" smtClean="0"/>
              <a:pPr/>
              <a:t>1/15/2019</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8016F766-4D37-4FE9-845D-9B6C58015D22}"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microsoft.com/office/2007/relationships/media" Target="../media/media2.wmv"/><Relationship Id="rId7" Type="http://schemas.openxmlformats.org/officeDocument/2006/relationships/image" Target="../media/image6.png"/><Relationship Id="rId2" Type="http://schemas.openxmlformats.org/officeDocument/2006/relationships/video" Target="../media/media1.wmv"/><Relationship Id="rId1" Type="http://schemas.microsoft.com/office/2007/relationships/media" Target="../media/media1.wmv"/><Relationship Id="rId6" Type="http://schemas.openxmlformats.org/officeDocument/2006/relationships/image" Target="../media/image5.png"/><Relationship Id="rId5" Type="http://schemas.openxmlformats.org/officeDocument/2006/relationships/slideLayout" Target="../slideLayouts/slideLayout12.xml"/><Relationship Id="rId4" Type="http://schemas.openxmlformats.org/officeDocument/2006/relationships/video" Target="../media/media2.wmv"/></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5"/>
          <p:cNvSpPr>
            <a:spLocks noGrp="1" noChangeArrowheads="1"/>
          </p:cNvSpPr>
          <p:nvPr>
            <p:ph type="subTitle" idx="1"/>
          </p:nvPr>
        </p:nvSpPr>
        <p:spPr>
          <a:xfrm>
            <a:off x="2133600" y="2819400"/>
            <a:ext cx="6553200" cy="2286000"/>
          </a:xfrm>
        </p:spPr>
        <p:txBody>
          <a:bodyPr/>
          <a:lstStyle/>
          <a:p>
            <a:pPr marR="0" eaLnBrk="1" hangingPunct="1">
              <a:lnSpc>
                <a:spcPct val="80000"/>
              </a:lnSpc>
              <a:spcBef>
                <a:spcPct val="0"/>
              </a:spcBef>
            </a:pPr>
            <a:endParaRPr lang="en-US" altLang="en-US" sz="2400" smtClean="0"/>
          </a:p>
          <a:p>
            <a:pPr marR="0" eaLnBrk="1" hangingPunct="1">
              <a:lnSpc>
                <a:spcPct val="80000"/>
              </a:lnSpc>
              <a:spcBef>
                <a:spcPct val="0"/>
              </a:spcBef>
            </a:pPr>
            <a:r>
              <a:rPr lang="en-US" altLang="en-US" sz="2400" smtClean="0"/>
              <a:t>Bernard Tao</a:t>
            </a:r>
          </a:p>
          <a:p>
            <a:pPr marR="0" eaLnBrk="1" hangingPunct="1">
              <a:lnSpc>
                <a:spcPct val="80000"/>
              </a:lnSpc>
              <a:spcBef>
                <a:spcPct val="0"/>
              </a:spcBef>
            </a:pPr>
            <a:r>
              <a:rPr lang="en-US" altLang="en-US" sz="2400" smtClean="0"/>
              <a:t>Purdue University</a:t>
            </a:r>
          </a:p>
        </p:txBody>
      </p:sp>
      <p:pic>
        <p:nvPicPr>
          <p:cNvPr id="12291" name="Picture 6" descr="purdue signature.TIF"/>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 y="5638800"/>
            <a:ext cx="4102100" cy="89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2" name="Text Box 6"/>
          <p:cNvSpPr txBox="1">
            <a:spLocks noChangeArrowheads="1"/>
          </p:cNvSpPr>
          <p:nvPr/>
        </p:nvSpPr>
        <p:spPr bwMode="auto">
          <a:xfrm>
            <a:off x="441325" y="771525"/>
            <a:ext cx="4710113"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800">
                <a:solidFill>
                  <a:schemeClr val="tx1"/>
                </a:solidFill>
                <a:latin typeface="Verdana" panose="020B0604030504040204" pitchFamily="34" charset="0"/>
              </a:defRPr>
            </a:lvl1pPr>
            <a:lvl2pPr marL="742950" indent="-285750" eaLnBrk="0" hangingPunct="0">
              <a:defRPr sz="2800">
                <a:solidFill>
                  <a:schemeClr val="tx1"/>
                </a:solidFill>
                <a:latin typeface="Verdana" panose="020B0604030504040204" pitchFamily="34" charset="0"/>
              </a:defRPr>
            </a:lvl2pPr>
            <a:lvl3pPr marL="1143000" indent="-228600" eaLnBrk="0" hangingPunct="0">
              <a:defRPr sz="2800">
                <a:solidFill>
                  <a:schemeClr val="tx1"/>
                </a:solidFill>
                <a:latin typeface="Verdana" panose="020B0604030504040204" pitchFamily="34" charset="0"/>
              </a:defRPr>
            </a:lvl3pPr>
            <a:lvl4pPr marL="1600200" indent="-228600" eaLnBrk="0" hangingPunct="0">
              <a:defRPr sz="2800">
                <a:solidFill>
                  <a:schemeClr val="tx1"/>
                </a:solidFill>
                <a:latin typeface="Verdana" panose="020B0604030504040204" pitchFamily="34" charset="0"/>
              </a:defRPr>
            </a:lvl4pPr>
            <a:lvl5pPr marL="2057400" indent="-228600" eaLnBrk="0" hangingPunct="0">
              <a:defRPr sz="2800">
                <a:solidFill>
                  <a:schemeClr val="tx1"/>
                </a:solidFill>
                <a:latin typeface="Verdana" panose="020B0604030504040204" pitchFamily="34" charset="0"/>
              </a:defRPr>
            </a:lvl5pPr>
            <a:lvl6pPr marL="2514600" indent="-228600" eaLnBrk="0" fontAlgn="base" hangingPunct="0">
              <a:spcBef>
                <a:spcPct val="0"/>
              </a:spcBef>
              <a:spcAft>
                <a:spcPct val="0"/>
              </a:spcAft>
              <a:defRPr sz="2800">
                <a:solidFill>
                  <a:schemeClr val="tx1"/>
                </a:solidFill>
                <a:latin typeface="Verdana" panose="020B0604030504040204" pitchFamily="34" charset="0"/>
              </a:defRPr>
            </a:lvl6pPr>
            <a:lvl7pPr marL="2971800" indent="-228600" eaLnBrk="0" fontAlgn="base" hangingPunct="0">
              <a:spcBef>
                <a:spcPct val="0"/>
              </a:spcBef>
              <a:spcAft>
                <a:spcPct val="0"/>
              </a:spcAft>
              <a:defRPr sz="2800">
                <a:solidFill>
                  <a:schemeClr val="tx1"/>
                </a:solidFill>
                <a:latin typeface="Verdana" panose="020B0604030504040204" pitchFamily="34" charset="0"/>
              </a:defRPr>
            </a:lvl7pPr>
            <a:lvl8pPr marL="3429000" indent="-228600" eaLnBrk="0" fontAlgn="base" hangingPunct="0">
              <a:spcBef>
                <a:spcPct val="0"/>
              </a:spcBef>
              <a:spcAft>
                <a:spcPct val="0"/>
              </a:spcAft>
              <a:defRPr sz="2800">
                <a:solidFill>
                  <a:schemeClr val="tx1"/>
                </a:solidFill>
                <a:latin typeface="Verdana" panose="020B0604030504040204" pitchFamily="34" charset="0"/>
              </a:defRPr>
            </a:lvl8pPr>
            <a:lvl9pPr marL="3886200" indent="-228600" eaLnBrk="0" fontAlgn="base" hangingPunct="0">
              <a:spcBef>
                <a:spcPct val="0"/>
              </a:spcBef>
              <a:spcAft>
                <a:spcPct val="0"/>
              </a:spcAft>
              <a:defRPr sz="2800">
                <a:solidFill>
                  <a:schemeClr val="tx1"/>
                </a:solidFill>
                <a:latin typeface="Verdana" panose="020B0604030504040204" pitchFamily="34" charset="0"/>
              </a:defRPr>
            </a:lvl9pPr>
          </a:lstStyle>
          <a:p>
            <a:pPr eaLnBrk="1" hangingPunct="1"/>
            <a:r>
              <a:rPr lang="en-US" altLang="en-US" sz="4400"/>
              <a:t>Critical Thinking</a:t>
            </a:r>
          </a:p>
        </p:txBody>
      </p:sp>
    </p:spTree>
    <p:extLst>
      <p:ext uri="{BB962C8B-B14F-4D97-AF65-F5344CB8AC3E}">
        <p14:creationId xmlns:p14="http://schemas.microsoft.com/office/powerpoint/2010/main" val="18640020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77500" lnSpcReduction="20000"/>
          </a:bodyPr>
          <a:lstStyle/>
          <a:p>
            <a:pPr>
              <a:buNone/>
            </a:pPr>
            <a:r>
              <a:rPr lang="en-US" dirty="0" smtClean="0"/>
              <a:t>Premises</a:t>
            </a:r>
            <a:r>
              <a:rPr lang="en-US" dirty="0"/>
              <a:t>:</a:t>
            </a:r>
          </a:p>
          <a:p>
            <a:pPr marL="514350" lvl="0" indent="-514350">
              <a:buFont typeface="+mj-lt"/>
              <a:buAutoNum type="arabicPeriod"/>
            </a:pPr>
            <a:r>
              <a:rPr lang="en-US" dirty="0"/>
              <a:t>Antibiotics kill active pathogenic bacteria.</a:t>
            </a:r>
          </a:p>
          <a:p>
            <a:pPr marL="514350" lvl="0" indent="-514350">
              <a:buFont typeface="+mj-lt"/>
              <a:buAutoNum type="arabicPeriod"/>
            </a:pPr>
            <a:r>
              <a:rPr lang="en-US" dirty="0"/>
              <a:t>The presence of active pathogenic bacteria in people makes them ill.</a:t>
            </a:r>
          </a:p>
          <a:p>
            <a:pPr marL="514350" lvl="0" indent="-514350">
              <a:buFont typeface="+mj-lt"/>
              <a:buAutoNum type="arabicPeriod"/>
            </a:pPr>
            <a:r>
              <a:rPr lang="en-US" dirty="0"/>
              <a:t>People do not wish to be ill</a:t>
            </a:r>
            <a:r>
              <a:rPr lang="en-US" dirty="0" smtClean="0"/>
              <a:t>.</a:t>
            </a:r>
          </a:p>
          <a:p>
            <a:pPr marL="514350" lvl="0" indent="-514350">
              <a:buFont typeface="+mj-lt"/>
              <a:buAutoNum type="arabicPeriod"/>
            </a:pPr>
            <a:r>
              <a:rPr lang="en-US" dirty="0" smtClean="0">
                <a:solidFill>
                  <a:schemeClr val="bg1">
                    <a:lumMod val="65000"/>
                  </a:schemeClr>
                </a:solidFill>
              </a:rPr>
              <a:t>(people should act in ways to fulfill their wishes)</a:t>
            </a:r>
            <a:endParaRPr lang="en-US" dirty="0">
              <a:solidFill>
                <a:schemeClr val="bg1">
                  <a:lumMod val="65000"/>
                </a:schemeClr>
              </a:solidFill>
            </a:endParaRPr>
          </a:p>
          <a:p>
            <a:pPr>
              <a:buNone/>
            </a:pPr>
            <a:endParaRPr lang="en-US" dirty="0" smtClean="0"/>
          </a:p>
          <a:p>
            <a:pPr>
              <a:buNone/>
            </a:pPr>
            <a:r>
              <a:rPr lang="en-US" dirty="0" smtClean="0"/>
              <a:t>Conclusion</a:t>
            </a:r>
            <a:r>
              <a:rPr lang="en-US" dirty="0"/>
              <a:t>: </a:t>
            </a:r>
          </a:p>
          <a:p>
            <a:pPr>
              <a:buNone/>
            </a:pPr>
            <a:r>
              <a:rPr lang="en-US" dirty="0"/>
              <a:t>Therefore, people who are ill should take antibiotics.</a:t>
            </a:r>
          </a:p>
          <a:p>
            <a:pPr>
              <a:buNone/>
            </a:pPr>
            <a:r>
              <a:rPr lang="en-US" dirty="0"/>
              <a:t> </a:t>
            </a:r>
          </a:p>
          <a:p>
            <a:pPr>
              <a:buNone/>
            </a:pPr>
            <a:r>
              <a:rPr lang="en-US" dirty="0"/>
              <a:t>Note specifically the use of the word “should” </a:t>
            </a:r>
            <a:r>
              <a:rPr lang="en-US" dirty="0" smtClean="0"/>
              <a:t>(or its </a:t>
            </a:r>
            <a:r>
              <a:rPr lang="en-US" dirty="0" smtClean="0"/>
              <a:t>equivalents, </a:t>
            </a:r>
            <a:r>
              <a:rPr lang="en-US" dirty="0" smtClean="0"/>
              <a:t>e.g. </a:t>
            </a:r>
            <a:r>
              <a:rPr lang="en-US" dirty="0" smtClean="0"/>
              <a:t>must, ought, etc.) </a:t>
            </a:r>
            <a:r>
              <a:rPr lang="en-US" dirty="0" smtClean="0"/>
              <a:t>in a  </a:t>
            </a:r>
            <a:r>
              <a:rPr lang="en-US" dirty="0"/>
              <a:t>conclusion, which is used to </a:t>
            </a:r>
            <a:r>
              <a:rPr lang="en-US" dirty="0" smtClean="0"/>
              <a:t>require/indicate </a:t>
            </a:r>
            <a:r>
              <a:rPr lang="en-US" dirty="0"/>
              <a:t>an action or change in behavior.</a:t>
            </a:r>
          </a:p>
          <a:p>
            <a:r>
              <a:rPr lang="en-US" dirty="0" smtClean="0"/>
              <a:t>Note implied premise</a:t>
            </a:r>
            <a:endParaRPr lang="en-US" dirty="0"/>
          </a:p>
        </p:txBody>
      </p:sp>
      <p:sp>
        <p:nvSpPr>
          <p:cNvPr id="2" name="Title 1"/>
          <p:cNvSpPr>
            <a:spLocks noGrp="1"/>
          </p:cNvSpPr>
          <p:nvPr>
            <p:ph type="title"/>
          </p:nvPr>
        </p:nvSpPr>
        <p:spPr/>
        <p:txBody>
          <a:bodyPr/>
          <a:lstStyle/>
          <a:p>
            <a:r>
              <a:rPr lang="en-US" dirty="0" smtClean="0"/>
              <a:t>Example (Format)</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buNone/>
            </a:pPr>
            <a:r>
              <a:rPr lang="en-US" dirty="0" smtClean="0"/>
              <a:t>The accuracy/truthfulness of a premise is called </a:t>
            </a:r>
            <a:r>
              <a:rPr lang="en-US" u="sng" dirty="0" smtClean="0"/>
              <a:t>soundness</a:t>
            </a:r>
            <a:r>
              <a:rPr lang="en-US" dirty="0" smtClean="0"/>
              <a:t>.  Part of the analysis of the strength of an argument depends on the soundness of its premises.  </a:t>
            </a:r>
            <a:endParaRPr lang="en-US" dirty="0"/>
          </a:p>
        </p:txBody>
      </p:sp>
      <p:sp>
        <p:nvSpPr>
          <p:cNvPr id="3" name="Title 2"/>
          <p:cNvSpPr>
            <a:spLocks noGrp="1"/>
          </p:cNvSpPr>
          <p:nvPr>
            <p:ph type="title"/>
          </p:nvPr>
        </p:nvSpPr>
        <p:spPr/>
        <p:txBody>
          <a:bodyPr>
            <a:normAutofit fontScale="90000"/>
          </a:bodyPr>
          <a:lstStyle/>
          <a:p>
            <a:r>
              <a:rPr lang="en-US" dirty="0" smtClean="0"/>
              <a:t>Critical argument structure:</a:t>
            </a:r>
            <a:br>
              <a:rPr lang="en-US" dirty="0" smtClean="0"/>
            </a:br>
            <a:r>
              <a:rPr lang="en-US" dirty="0" smtClean="0"/>
              <a:t>Premises</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371600"/>
            <a:ext cx="8229600" cy="4864291"/>
          </a:xfrm>
        </p:spPr>
        <p:txBody>
          <a:bodyPr>
            <a:normAutofit fontScale="92500" lnSpcReduction="10000"/>
          </a:bodyPr>
          <a:lstStyle/>
          <a:p>
            <a:r>
              <a:rPr lang="en-US" dirty="0" smtClean="0"/>
              <a:t>Suppose that we dumped </a:t>
            </a:r>
            <a:r>
              <a:rPr lang="en-US" dirty="0" smtClean="0"/>
              <a:t>a heap of sand </a:t>
            </a:r>
            <a:r>
              <a:rPr lang="en-US" dirty="0" smtClean="0"/>
              <a:t>on the sidewalk. </a:t>
            </a:r>
            <a:r>
              <a:rPr lang="en-US" dirty="0" smtClean="0"/>
              <a:t>  </a:t>
            </a:r>
            <a:endParaRPr lang="en-US" dirty="0" smtClean="0"/>
          </a:p>
          <a:p>
            <a:endParaRPr lang="en-US" dirty="0" smtClean="0"/>
          </a:p>
          <a:p>
            <a:r>
              <a:rPr lang="en-US" dirty="0" smtClean="0"/>
              <a:t>Now remove the sand, one grain at a time.  At what point would we no longer have a heap?</a:t>
            </a:r>
          </a:p>
          <a:p>
            <a:endParaRPr lang="en-US" dirty="0" smtClean="0"/>
          </a:p>
          <a:p>
            <a:r>
              <a:rPr lang="en-US" dirty="0" smtClean="0"/>
              <a:t>It seems as though when we started we clearly </a:t>
            </a:r>
            <a:r>
              <a:rPr lang="en-US" i="1" dirty="0" smtClean="0"/>
              <a:t>did</a:t>
            </a:r>
            <a:r>
              <a:rPr lang="en-US" dirty="0" smtClean="0"/>
              <a:t> have a heap of sand, and by the time we got almost to the completion of the task, we clearly did not.  </a:t>
            </a:r>
          </a:p>
          <a:p>
            <a:endParaRPr lang="en-US" dirty="0" smtClean="0"/>
          </a:p>
          <a:p>
            <a:r>
              <a:rPr lang="en-US" dirty="0" smtClean="0"/>
              <a:t>At question is when is a heap not a heap?   (This is generically known as the </a:t>
            </a:r>
            <a:r>
              <a:rPr lang="en-US" dirty="0" err="1" smtClean="0"/>
              <a:t>Sorites</a:t>
            </a:r>
            <a:r>
              <a:rPr lang="en-US" dirty="0" smtClean="0"/>
              <a:t>' Paradox.)</a:t>
            </a:r>
          </a:p>
          <a:p>
            <a:endParaRPr lang="en-US" dirty="0"/>
          </a:p>
        </p:txBody>
      </p:sp>
      <p:sp>
        <p:nvSpPr>
          <p:cNvPr id="3" name="Title 2"/>
          <p:cNvSpPr>
            <a:spLocks noGrp="1"/>
          </p:cNvSpPr>
          <p:nvPr>
            <p:ph type="title"/>
          </p:nvPr>
        </p:nvSpPr>
        <p:spPr/>
        <p:txBody>
          <a:bodyPr/>
          <a:lstStyle/>
          <a:p>
            <a:r>
              <a:rPr lang="en-US" dirty="0" smtClean="0"/>
              <a:t>Heap of sand</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0400" y="152400"/>
            <a:ext cx="1676400" cy="1113234"/>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295400"/>
            <a:ext cx="8229600" cy="4940491"/>
          </a:xfrm>
        </p:spPr>
        <p:txBody>
          <a:bodyPr>
            <a:normAutofit fontScale="55000" lnSpcReduction="20000"/>
          </a:bodyPr>
          <a:lstStyle/>
          <a:p>
            <a:pPr hangingPunct="0"/>
            <a:r>
              <a:rPr lang="en-US" dirty="0" smtClean="0"/>
              <a:t>(1)  How might a technical person, such as an engineer or scientist normally answer to this kind of question?  Would the answer be different for a non-technical person, such as an artist, historian, economist, or musician?</a:t>
            </a:r>
          </a:p>
          <a:p>
            <a:pPr hangingPunct="0"/>
            <a:endParaRPr lang="en-US" dirty="0" smtClean="0"/>
          </a:p>
          <a:p>
            <a:pPr hangingPunct="0"/>
            <a:r>
              <a:rPr lang="en-US" dirty="0" smtClean="0"/>
              <a:t>(2)  Is there indeed a correct value of n (number of grains of sand in a heap) or is there no satisfactory answer?  </a:t>
            </a:r>
          </a:p>
          <a:p>
            <a:pPr hangingPunct="0"/>
            <a:endParaRPr lang="en-US" dirty="0" smtClean="0"/>
          </a:p>
          <a:p>
            <a:pPr hangingPunct="0"/>
            <a:r>
              <a:rPr lang="en-US" dirty="0" smtClean="0"/>
              <a:t>(3)  What, if anything, is the source of the apparent problem?  What, if anything, does this example suggest about our ability to categorize, and to think precisely?</a:t>
            </a:r>
          </a:p>
          <a:p>
            <a:pPr hangingPunct="0"/>
            <a:endParaRPr lang="en-US" dirty="0" smtClean="0"/>
          </a:p>
          <a:p>
            <a:pPr hangingPunct="0"/>
            <a:r>
              <a:rPr lang="en-US" dirty="0" smtClean="0"/>
              <a:t>(4)  Are there analogous problems facing engineers, scientists, or other technical disciplines in society?  How about non-technical disciplines, such as politician, lawyers, civil rights activists, and medical professionals?</a:t>
            </a:r>
          </a:p>
          <a:p>
            <a:pPr hangingPunct="0"/>
            <a:endParaRPr lang="en-US" dirty="0" smtClean="0"/>
          </a:p>
          <a:p>
            <a:pPr hangingPunct="0"/>
            <a:r>
              <a:rPr lang="en-US" dirty="0" smtClean="0"/>
              <a:t>(5)  Many engineering students state that they would eventually like to become corporate managers or decision makers in a company.  To be successful, you must determine a course of action and then garner support and participation from all these people.  What kinds of skills would you need and how might you accomplish this?  How is this different for a graduates of different disciplines (e.g. engineering, history, medicine, law, music, etc.)?</a:t>
            </a:r>
          </a:p>
          <a:p>
            <a:pPr hangingPunct="0"/>
            <a:endParaRPr lang="en-US" dirty="0" smtClean="0"/>
          </a:p>
          <a:p>
            <a:pPr hangingPunct="0"/>
            <a:r>
              <a:rPr lang="en-US" sz="4400" cap="all" dirty="0" smtClean="0">
                <a:solidFill>
                  <a:srgbClr val="FF0000"/>
                </a:solidFill>
                <a:effectLst>
                  <a:outerShdw blurRad="38100" dist="38100" dir="2700000" algn="tl">
                    <a:srgbClr val="000000">
                      <a:alpha val="43137"/>
                    </a:srgbClr>
                  </a:outerShdw>
                </a:effectLst>
              </a:rPr>
              <a:t>WORDS are vague.</a:t>
            </a:r>
          </a:p>
          <a:p>
            <a:endParaRPr lang="en-US" dirty="0"/>
          </a:p>
        </p:txBody>
      </p:sp>
      <p:sp>
        <p:nvSpPr>
          <p:cNvPr id="3" name="Title 2"/>
          <p:cNvSpPr>
            <a:spLocks noGrp="1"/>
          </p:cNvSpPr>
          <p:nvPr>
            <p:ph type="title"/>
          </p:nvPr>
        </p:nvSpPr>
        <p:spPr/>
        <p:txBody>
          <a:bodyPr>
            <a:normAutofit/>
          </a:bodyPr>
          <a:lstStyle/>
          <a:p>
            <a:r>
              <a:rPr lang="en-US" dirty="0" smtClean="0"/>
              <a:t>HOS: what is a heap?</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2">
                                            <p:txEl>
                                              <p:pRg st="10" end="10"/>
                                            </p:txEl>
                                          </p:spTgt>
                                        </p:tgtEl>
                                        <p:attrNameLst>
                                          <p:attrName>style.visibility</p:attrName>
                                        </p:attrNameLst>
                                      </p:cBhvr>
                                      <p:to>
                                        <p:strVal val="visible"/>
                                      </p:to>
                                    </p:set>
                                    <p:animEffect transition="in" filter="checkerboard(across)">
                                      <p:cBhvr>
                                        <p:cTn id="7" dur="500"/>
                                        <p:tgtEl>
                                          <p:spTgt spid="2">
                                            <p:txEl>
                                              <p:pRg st="10" end="1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1000"/>
                                        <p:tgtEl>
                                          <p:spTgt spid="2">
                                            <p:txEl>
                                              <p:pRg st="2" end="2"/>
                                            </p:txEl>
                                          </p:spTgt>
                                        </p:tgtEl>
                                      </p:cBhvr>
                                    </p:animEffect>
                                    <p:anim calcmode="lin" valueType="num">
                                      <p:cBhvr>
                                        <p:cTn id="1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Effect transition="in" filter="fade">
                                      <p:cBhvr>
                                        <p:cTn id="19" dur="500"/>
                                        <p:tgtEl>
                                          <p:spTgt spid="2">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
                                            <p:txEl>
                                              <p:pRg st="6" end="6"/>
                                            </p:txEl>
                                          </p:spTgt>
                                        </p:tgtEl>
                                        <p:attrNameLst>
                                          <p:attrName>style.visibility</p:attrName>
                                        </p:attrNameLst>
                                      </p:cBhvr>
                                      <p:to>
                                        <p:strVal val="visible"/>
                                      </p:to>
                                    </p:set>
                                    <p:animEffect transition="in" filter="fade">
                                      <p:cBhvr>
                                        <p:cTn id="24" dur="500"/>
                                        <p:tgtEl>
                                          <p:spTgt spid="2">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
                                            <p:txEl>
                                              <p:pRg st="8" end="8"/>
                                            </p:txEl>
                                          </p:spTgt>
                                        </p:tgtEl>
                                        <p:attrNameLst>
                                          <p:attrName>style.visibility</p:attrName>
                                        </p:attrNameLst>
                                      </p:cBhvr>
                                      <p:to>
                                        <p:strVal val="visible"/>
                                      </p:to>
                                    </p:set>
                                    <p:animEffect transition="in" filter="fade">
                                      <p:cBhvr>
                                        <p:cTn id="29" dur="5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1295400"/>
            <a:ext cx="8915400" cy="5334000"/>
          </a:xfrm>
        </p:spPr>
        <p:txBody>
          <a:bodyPr>
            <a:normAutofit/>
          </a:bodyPr>
          <a:lstStyle/>
          <a:p>
            <a:r>
              <a:rPr lang="en-US" dirty="0" smtClean="0"/>
              <a:t>Inductive </a:t>
            </a:r>
            <a:r>
              <a:rPr lang="en-US" sz="2400" dirty="0" smtClean="0"/>
              <a:t>(specific observations -&gt; generalization; based on specific observations/specific to general)</a:t>
            </a:r>
          </a:p>
          <a:p>
            <a:pPr lvl="2">
              <a:buNone/>
            </a:pPr>
            <a:r>
              <a:rPr lang="en-US" dirty="0" smtClean="0"/>
              <a:t>Every </a:t>
            </a:r>
            <a:r>
              <a:rPr lang="en-US" dirty="0"/>
              <a:t>apple I have ever seen has been red.</a:t>
            </a:r>
          </a:p>
          <a:p>
            <a:pPr lvl="2">
              <a:buNone/>
            </a:pPr>
            <a:r>
              <a:rPr lang="en-US" dirty="0"/>
              <a:t>There are apples at the grocery store.</a:t>
            </a:r>
          </a:p>
          <a:p>
            <a:pPr lvl="1">
              <a:buNone/>
            </a:pPr>
            <a:r>
              <a:rPr lang="en-US" dirty="0"/>
              <a:t>Therefore, the apples at the grocery store must be </a:t>
            </a:r>
            <a:r>
              <a:rPr lang="en-US" dirty="0" smtClean="0"/>
              <a:t>red</a:t>
            </a:r>
          </a:p>
          <a:p>
            <a:pPr lvl="1">
              <a:buNone/>
            </a:pPr>
            <a:endParaRPr lang="en-US" dirty="0"/>
          </a:p>
          <a:p>
            <a:r>
              <a:rPr lang="en-US" dirty="0" smtClean="0"/>
              <a:t>Deductive </a:t>
            </a:r>
            <a:r>
              <a:rPr lang="en-US" sz="2400" dirty="0" smtClean="0"/>
              <a:t>(premises -&gt; conclusion; based on definitions, principles/general to specific)</a:t>
            </a:r>
          </a:p>
          <a:p>
            <a:pPr lvl="2">
              <a:buNone/>
            </a:pPr>
            <a:r>
              <a:rPr lang="en-US" dirty="0"/>
              <a:t>All rectangles have 4 sides.</a:t>
            </a:r>
          </a:p>
          <a:p>
            <a:pPr lvl="2">
              <a:buNone/>
            </a:pPr>
            <a:r>
              <a:rPr lang="en-US" dirty="0"/>
              <a:t>A square has 4 sides.</a:t>
            </a:r>
          </a:p>
          <a:p>
            <a:pPr lvl="1">
              <a:buNone/>
            </a:pPr>
            <a:r>
              <a:rPr lang="en-US" dirty="0"/>
              <a:t>Therefore, a square is a </a:t>
            </a:r>
            <a:r>
              <a:rPr lang="en-US" dirty="0" smtClean="0"/>
              <a:t>rectangle</a:t>
            </a:r>
          </a:p>
          <a:p>
            <a:pPr lvl="1">
              <a:buNone/>
            </a:pPr>
            <a:endParaRPr lang="en-US" dirty="0" smtClean="0"/>
          </a:p>
          <a:p>
            <a:pPr lvl="1">
              <a:buNone/>
            </a:pPr>
            <a:endParaRPr lang="en-US" dirty="0" smtClean="0"/>
          </a:p>
          <a:p>
            <a:pPr lvl="1">
              <a:buNone/>
            </a:pPr>
            <a:endParaRPr lang="en-US" dirty="0" smtClean="0"/>
          </a:p>
          <a:p>
            <a:pPr>
              <a:buNone/>
            </a:pPr>
            <a:endParaRPr lang="en-US" dirty="0"/>
          </a:p>
        </p:txBody>
      </p:sp>
      <p:sp>
        <p:nvSpPr>
          <p:cNvPr id="2" name="Title 1"/>
          <p:cNvSpPr>
            <a:spLocks noGrp="1"/>
          </p:cNvSpPr>
          <p:nvPr>
            <p:ph type="title"/>
          </p:nvPr>
        </p:nvSpPr>
        <p:spPr/>
        <p:txBody>
          <a:bodyPr>
            <a:normAutofit fontScale="90000"/>
          </a:bodyPr>
          <a:lstStyle/>
          <a:p>
            <a:r>
              <a:rPr lang="en-US" dirty="0" smtClean="0"/>
              <a:t>Inductive vs. Deductive Premises</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buNone/>
            </a:pPr>
            <a:r>
              <a:rPr lang="en-US" sz="2400" dirty="0" smtClean="0"/>
              <a:t>An objective (or non-subjective) premise is one in which there is factual or generally agreed upon criteria for evaluating the soundness of the premise.  </a:t>
            </a:r>
          </a:p>
          <a:p>
            <a:pPr>
              <a:buNone/>
            </a:pPr>
            <a:r>
              <a:rPr lang="en-US" sz="2200" dirty="0" smtClean="0"/>
              <a:t>Examples:</a:t>
            </a:r>
          </a:p>
          <a:p>
            <a:pPr>
              <a:buNone/>
            </a:pPr>
            <a:r>
              <a:rPr lang="en-US" sz="2200" dirty="0" smtClean="0"/>
              <a:t>	A mile is greater than a meter in length.</a:t>
            </a:r>
          </a:p>
          <a:p>
            <a:pPr>
              <a:buNone/>
            </a:pPr>
            <a:r>
              <a:rPr lang="en-US" sz="2200" dirty="0" smtClean="0"/>
              <a:t>	Purdue’s ABE program is #1 in the country.</a:t>
            </a:r>
          </a:p>
          <a:p>
            <a:pPr>
              <a:buNone/>
            </a:pPr>
            <a:endParaRPr lang="en-US" sz="2400" dirty="0" smtClean="0"/>
          </a:p>
          <a:p>
            <a:pPr>
              <a:buNone/>
            </a:pPr>
            <a:r>
              <a:rPr lang="en-US" sz="2400" dirty="0" smtClean="0"/>
              <a:t>A subjective premise is one in which there are not agreed upon criteria for evaluating its soundness.</a:t>
            </a:r>
          </a:p>
          <a:p>
            <a:pPr>
              <a:buNone/>
            </a:pPr>
            <a:r>
              <a:rPr lang="en-US" sz="2200" dirty="0" smtClean="0"/>
              <a:t>Examples:</a:t>
            </a:r>
          </a:p>
          <a:p>
            <a:pPr>
              <a:buNone/>
            </a:pPr>
            <a:r>
              <a:rPr lang="en-US" sz="2200" dirty="0" smtClean="0"/>
              <a:t>	Green is the best color.</a:t>
            </a:r>
          </a:p>
          <a:p>
            <a:pPr>
              <a:buNone/>
            </a:pPr>
            <a:r>
              <a:rPr lang="en-US" sz="2200" dirty="0" smtClean="0"/>
              <a:t>	Biological engineering is better than chemical engineering.</a:t>
            </a:r>
          </a:p>
          <a:p>
            <a:pPr>
              <a:buNone/>
            </a:pPr>
            <a:r>
              <a:rPr lang="en-US" sz="2400" dirty="0" smtClean="0"/>
              <a:t>	</a:t>
            </a:r>
            <a:r>
              <a:rPr lang="en-US" sz="2400" dirty="0" smtClean="0"/>
              <a:t>Note: self-interest</a:t>
            </a:r>
            <a:endParaRPr lang="en-US" sz="2400" dirty="0"/>
          </a:p>
        </p:txBody>
      </p:sp>
      <p:sp>
        <p:nvSpPr>
          <p:cNvPr id="3" name="Title 2"/>
          <p:cNvSpPr>
            <a:spLocks noGrp="1"/>
          </p:cNvSpPr>
          <p:nvPr>
            <p:ph type="title"/>
          </p:nvPr>
        </p:nvSpPr>
        <p:spPr/>
        <p:txBody>
          <a:bodyPr>
            <a:normAutofit fontScale="90000"/>
          </a:bodyPr>
          <a:lstStyle/>
          <a:p>
            <a:r>
              <a:rPr lang="en-US" dirty="0" smtClean="0"/>
              <a:t>Subjective vs. Objective Premises</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When you create a premise, you should carefully evaluate the soundness of the premise.  This may involve careful use of words (HOS), and evaluation of the type of premise (objective/subjective, inductive/deductive)</a:t>
            </a:r>
          </a:p>
        </p:txBody>
      </p:sp>
      <p:sp>
        <p:nvSpPr>
          <p:cNvPr id="3" name="Title 2"/>
          <p:cNvSpPr>
            <a:spLocks noGrp="1"/>
          </p:cNvSpPr>
          <p:nvPr>
            <p:ph type="title"/>
          </p:nvPr>
        </p:nvSpPr>
        <p:spPr/>
        <p:txBody>
          <a:bodyPr/>
          <a:lstStyle/>
          <a:p>
            <a:r>
              <a:rPr lang="en-US" dirty="0" smtClean="0"/>
              <a:t>Premise evaluation</a:t>
            </a:r>
            <a:endParaRPr lang="en-US" dirty="0"/>
          </a:p>
        </p:txBody>
      </p:sp>
    </p:spTree>
    <p:extLst>
      <p:ext uri="{BB962C8B-B14F-4D97-AF65-F5344CB8AC3E}">
        <p14:creationId xmlns:p14="http://schemas.microsoft.com/office/powerpoint/2010/main" val="13921793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3"/>
          <p:cNvSpPr>
            <a:spLocks noGrp="1" noChangeArrowheads="1"/>
          </p:cNvSpPr>
          <p:nvPr>
            <p:ph idx="1"/>
          </p:nvPr>
        </p:nvSpPr>
        <p:spPr>
          <a:xfrm>
            <a:off x="457200" y="1646238"/>
            <a:ext cx="8229600" cy="4906962"/>
          </a:xfrm>
        </p:spPr>
        <p:txBody>
          <a:bodyPr>
            <a:normAutofit lnSpcReduction="10000"/>
          </a:bodyPr>
          <a:lstStyle/>
          <a:p>
            <a:pPr marL="365760" indent="-256032" eaLnBrk="1" fontAlgn="auto" hangingPunct="1">
              <a:spcAft>
                <a:spcPts val="0"/>
              </a:spcAft>
              <a:buFont typeface="Wingdings 3"/>
              <a:buChar char=""/>
              <a:defRPr/>
            </a:pPr>
            <a:r>
              <a:rPr lang="en-US" sz="2800" dirty="0" smtClean="0"/>
              <a:t>We must have knowledge about an issue to think critically about it.</a:t>
            </a:r>
          </a:p>
          <a:p>
            <a:pPr marL="365760" indent="-256032" eaLnBrk="1" fontAlgn="auto" hangingPunct="1">
              <a:spcAft>
                <a:spcPts val="0"/>
              </a:spcAft>
              <a:buFont typeface="Wingdings 3"/>
              <a:buChar char=""/>
              <a:defRPr/>
            </a:pPr>
            <a:r>
              <a:rPr lang="en-US" sz="2800" dirty="0" smtClean="0"/>
              <a:t>There is no substitute for knowledge, information, facts, assumptions, and data in critical thinking.</a:t>
            </a:r>
          </a:p>
          <a:p>
            <a:pPr marL="365760" indent="-256032" eaLnBrk="1" fontAlgn="auto" hangingPunct="1">
              <a:spcAft>
                <a:spcPts val="0"/>
              </a:spcAft>
              <a:buFont typeface="Wingdings 3"/>
              <a:buChar char=""/>
              <a:defRPr/>
            </a:pPr>
            <a:r>
              <a:rPr lang="en-US" sz="2800" dirty="0" smtClean="0"/>
              <a:t>Reading, electronic media, etc.</a:t>
            </a:r>
          </a:p>
          <a:p>
            <a:pPr marL="365760" indent="-256032" eaLnBrk="1" fontAlgn="auto" hangingPunct="1">
              <a:spcAft>
                <a:spcPts val="0"/>
              </a:spcAft>
              <a:buFont typeface="Wingdings 3"/>
              <a:buChar char=""/>
              <a:defRPr/>
            </a:pPr>
            <a:endParaRPr lang="en-US" sz="2800" dirty="0" smtClean="0"/>
          </a:p>
          <a:p>
            <a:pPr marL="365760" indent="-256032" eaLnBrk="1" fontAlgn="auto" hangingPunct="1">
              <a:spcAft>
                <a:spcPts val="0"/>
              </a:spcAft>
              <a:buFont typeface="Wingdings 3"/>
              <a:buChar char=""/>
              <a:defRPr/>
            </a:pPr>
            <a:r>
              <a:rPr lang="en-US" sz="2800" dirty="0" smtClean="0"/>
              <a:t>Must understand the meanings of terms/nomenclature of premises</a:t>
            </a:r>
          </a:p>
          <a:p>
            <a:pPr marL="365760" indent="-256032" eaLnBrk="1" fontAlgn="auto" hangingPunct="1">
              <a:spcAft>
                <a:spcPts val="0"/>
              </a:spcAft>
              <a:buFont typeface="Wingdings 3"/>
              <a:buChar char=""/>
              <a:defRPr/>
            </a:pPr>
            <a:r>
              <a:rPr lang="en-US" sz="2800" dirty="0" smtClean="0"/>
              <a:t>Must be able to differentiate between facts and opinions.</a:t>
            </a:r>
          </a:p>
        </p:txBody>
      </p:sp>
      <p:sp>
        <p:nvSpPr>
          <p:cNvPr id="81922" name="Rectangle 2"/>
          <p:cNvSpPr>
            <a:spLocks noGrp="1" noChangeArrowheads="1"/>
          </p:cNvSpPr>
          <p:nvPr>
            <p:ph type="title"/>
          </p:nvPr>
        </p:nvSpPr>
        <p:spPr/>
        <p:txBody>
          <a:bodyPr/>
          <a:lstStyle/>
          <a:p>
            <a:pPr marL="54864" eaLnBrk="1" fontAlgn="auto" hangingPunct="1">
              <a:spcAft>
                <a:spcPts val="0"/>
              </a:spcAft>
              <a:defRPr/>
            </a:pPr>
            <a:r>
              <a:rPr lang="en-US">
                <a:solidFill>
                  <a:schemeClr val="tx2">
                    <a:tint val="100000"/>
                    <a:shade val="90000"/>
                    <a:satMod val="250000"/>
                    <a:alpha val="100000"/>
                  </a:schemeClr>
                </a:solidFill>
              </a:rPr>
              <a:t>The power of knowledge</a:t>
            </a:r>
          </a:p>
        </p:txBody>
      </p:sp>
    </p:spTree>
    <p:extLst>
      <p:ext uri="{BB962C8B-B14F-4D97-AF65-F5344CB8AC3E}">
        <p14:creationId xmlns:p14="http://schemas.microsoft.com/office/powerpoint/2010/main" val="4444431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81328"/>
            <a:ext cx="8229600" cy="4843272"/>
          </a:xfrm>
        </p:spPr>
        <p:txBody>
          <a:bodyPr>
            <a:normAutofit fontScale="55000" lnSpcReduction="20000"/>
          </a:bodyPr>
          <a:lstStyle/>
          <a:p>
            <a:pPr>
              <a:buNone/>
            </a:pPr>
            <a:r>
              <a:rPr lang="en-US" dirty="0" smtClean="0"/>
              <a:t>Logic format </a:t>
            </a:r>
            <a:r>
              <a:rPr lang="en-US" dirty="0"/>
              <a:t>involves a sequence of statements which use the concept of </a:t>
            </a:r>
            <a:r>
              <a:rPr lang="en-US" dirty="0" smtClean="0"/>
              <a:t>equivalence/relationship between ideas/concepts</a:t>
            </a:r>
            <a:r>
              <a:rPr lang="en-US" dirty="0"/>
              <a:t>.  The ideas/concepts can be expressed by many different types (e.g. words, numbers, pictures, sounds, etc.)  For example, consider the statements:</a:t>
            </a:r>
          </a:p>
          <a:p>
            <a:pPr lvl="0">
              <a:buNone/>
            </a:pPr>
            <a:endParaRPr lang="en-US" dirty="0" smtClean="0"/>
          </a:p>
          <a:p>
            <a:pPr lvl="0">
              <a:buNone/>
            </a:pPr>
            <a:r>
              <a:rPr lang="en-US" dirty="0" smtClean="0"/>
              <a:t>Premise 1. Men </a:t>
            </a:r>
            <a:r>
              <a:rPr lang="en-US" dirty="0"/>
              <a:t>are mammals.</a:t>
            </a:r>
          </a:p>
          <a:p>
            <a:pPr lvl="0">
              <a:buNone/>
            </a:pPr>
            <a:r>
              <a:rPr lang="en-US" dirty="0" smtClean="0"/>
              <a:t>Premise 2. John </a:t>
            </a:r>
            <a:r>
              <a:rPr lang="en-US" dirty="0"/>
              <a:t>is a man.</a:t>
            </a:r>
          </a:p>
          <a:p>
            <a:pPr>
              <a:buNone/>
            </a:pPr>
            <a:r>
              <a:rPr lang="en-US" dirty="0" smtClean="0"/>
              <a:t>Conclusion: Therefore, John </a:t>
            </a:r>
            <a:r>
              <a:rPr lang="en-US" dirty="0"/>
              <a:t>is a mammal.  </a:t>
            </a:r>
          </a:p>
          <a:p>
            <a:pPr>
              <a:buNone/>
            </a:pPr>
            <a:r>
              <a:rPr lang="en-US" dirty="0"/>
              <a:t> </a:t>
            </a:r>
          </a:p>
          <a:p>
            <a:pPr>
              <a:buNone/>
            </a:pPr>
            <a:r>
              <a:rPr lang="en-US" dirty="0"/>
              <a:t>If we replace the concepts of “men”, “mammal”, and “John” by the letters A, B, and C respectively, the statements become:</a:t>
            </a:r>
          </a:p>
          <a:p>
            <a:pPr lvl="0">
              <a:buNone/>
            </a:pPr>
            <a:r>
              <a:rPr lang="en-US" dirty="0" smtClean="0"/>
              <a:t>Premise 1. A </a:t>
            </a:r>
            <a:r>
              <a:rPr lang="en-US" dirty="0"/>
              <a:t>are B.</a:t>
            </a:r>
          </a:p>
          <a:p>
            <a:pPr lvl="0">
              <a:buNone/>
            </a:pPr>
            <a:r>
              <a:rPr lang="en-US" dirty="0" smtClean="0"/>
              <a:t>Premise 2. C </a:t>
            </a:r>
            <a:r>
              <a:rPr lang="en-US" dirty="0"/>
              <a:t>is a B.</a:t>
            </a:r>
          </a:p>
          <a:p>
            <a:pPr>
              <a:buNone/>
            </a:pPr>
            <a:r>
              <a:rPr lang="en-US" dirty="0" smtClean="0"/>
              <a:t>Conclusion: Again</a:t>
            </a:r>
            <a:r>
              <a:rPr lang="en-US" dirty="0"/>
              <a:t>, the resulting logical conclusion is C must be the same as A.</a:t>
            </a:r>
          </a:p>
          <a:p>
            <a:pPr>
              <a:buNone/>
            </a:pPr>
            <a:r>
              <a:rPr lang="en-US" dirty="0"/>
              <a:t> </a:t>
            </a:r>
          </a:p>
          <a:p>
            <a:pPr>
              <a:buNone/>
            </a:pPr>
            <a:r>
              <a:rPr lang="en-US" dirty="0"/>
              <a:t>If we express these concepts as numbers, using a mathematical symbol, ‘=’ to replace the words “is” and “are”,</a:t>
            </a:r>
          </a:p>
          <a:p>
            <a:pPr lvl="0">
              <a:buNone/>
            </a:pPr>
            <a:r>
              <a:rPr lang="en-US" dirty="0" smtClean="0"/>
              <a:t>Premise 1. A=B</a:t>
            </a:r>
            <a:endParaRPr lang="en-US" dirty="0"/>
          </a:p>
          <a:p>
            <a:pPr lvl="0">
              <a:buNone/>
            </a:pPr>
            <a:r>
              <a:rPr lang="en-US" dirty="0" smtClean="0"/>
              <a:t>Premise 2. C=B</a:t>
            </a:r>
            <a:endParaRPr lang="en-US" dirty="0"/>
          </a:p>
          <a:p>
            <a:pPr>
              <a:buNone/>
            </a:pPr>
            <a:r>
              <a:rPr lang="en-US" dirty="0" smtClean="0"/>
              <a:t>Conclusion:  C=A</a:t>
            </a:r>
            <a:r>
              <a:rPr lang="en-US" dirty="0"/>
              <a:t>.</a:t>
            </a:r>
          </a:p>
          <a:p>
            <a:pPr>
              <a:buNone/>
            </a:pPr>
            <a:endParaRPr lang="en-US" dirty="0"/>
          </a:p>
        </p:txBody>
      </p:sp>
      <p:sp>
        <p:nvSpPr>
          <p:cNvPr id="2" name="Title 1"/>
          <p:cNvSpPr>
            <a:spLocks noGrp="1"/>
          </p:cNvSpPr>
          <p:nvPr>
            <p:ph type="title"/>
          </p:nvPr>
        </p:nvSpPr>
        <p:spPr/>
        <p:txBody>
          <a:bodyPr>
            <a:normAutofit fontScale="90000"/>
          </a:bodyPr>
          <a:lstStyle/>
          <a:p>
            <a:r>
              <a:rPr lang="en-US" dirty="0" smtClean="0"/>
              <a:t>Critical argument structure:</a:t>
            </a:r>
            <a:br>
              <a:rPr lang="en-US" dirty="0" smtClean="0"/>
            </a:br>
            <a:r>
              <a:rPr lang="en-US" dirty="0" smtClean="0"/>
              <a:t>Logic Format </a:t>
            </a:r>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lvl="0">
              <a:buNone/>
            </a:pPr>
            <a:r>
              <a:rPr lang="en-US" dirty="0" smtClean="0"/>
              <a:t>Premise 1. Women are mammals.</a:t>
            </a:r>
          </a:p>
          <a:p>
            <a:pPr lvl="0">
              <a:buNone/>
            </a:pPr>
            <a:r>
              <a:rPr lang="en-US" dirty="0" smtClean="0"/>
              <a:t>Premise 2. John is a mammal.</a:t>
            </a:r>
          </a:p>
          <a:p>
            <a:pPr>
              <a:buNone/>
            </a:pPr>
            <a:r>
              <a:rPr lang="en-US" dirty="0" smtClean="0"/>
              <a:t>Conclusion: Therefore, John is a woman. </a:t>
            </a:r>
          </a:p>
          <a:p>
            <a:pPr>
              <a:buNone/>
            </a:pPr>
            <a:endParaRPr lang="en-US" dirty="0" smtClean="0"/>
          </a:p>
          <a:p>
            <a:pPr>
              <a:buNone/>
            </a:pPr>
            <a:r>
              <a:rPr lang="en-US" dirty="0" smtClean="0"/>
              <a:t>This critical argument has the same logical structure as previously.  However, the conclusion is not correct/strong.   </a:t>
            </a:r>
          </a:p>
          <a:p>
            <a:pPr>
              <a:buNone/>
            </a:pPr>
            <a:r>
              <a:rPr lang="en-US" dirty="0" smtClean="0"/>
              <a:t>Why?</a:t>
            </a:r>
          </a:p>
          <a:p>
            <a:endParaRPr lang="en-US" dirty="0"/>
          </a:p>
        </p:txBody>
      </p:sp>
      <p:sp>
        <p:nvSpPr>
          <p:cNvPr id="3" name="Title 2"/>
          <p:cNvSpPr>
            <a:spLocks noGrp="1"/>
          </p:cNvSpPr>
          <p:nvPr>
            <p:ph type="title"/>
          </p:nvPr>
        </p:nvSpPr>
        <p:spPr/>
        <p:txBody>
          <a:bodyPr/>
          <a:lstStyle/>
          <a:p>
            <a:r>
              <a:rPr lang="en-US" dirty="0" smtClean="0"/>
              <a:t>Logical fallacies</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Grp="1" noChangeArrowheads="1"/>
          </p:cNvSpPr>
          <p:nvPr>
            <p:ph idx="1"/>
          </p:nvPr>
        </p:nvSpPr>
        <p:spPr>
          <a:xfrm>
            <a:off x="381000" y="1524000"/>
            <a:ext cx="8229600" cy="4876800"/>
          </a:xfrm>
        </p:spPr>
        <p:txBody>
          <a:bodyPr>
            <a:normAutofit fontScale="92500"/>
          </a:bodyPr>
          <a:lstStyle/>
          <a:p>
            <a:pPr marL="365760" indent="-256032" eaLnBrk="1" fontAlgn="auto" hangingPunct="1">
              <a:spcAft>
                <a:spcPts val="0"/>
              </a:spcAft>
              <a:buClrTx/>
              <a:buFontTx/>
              <a:buNone/>
              <a:defRPr/>
            </a:pPr>
            <a:r>
              <a:rPr lang="en-US" sz="2400" dirty="0" smtClean="0"/>
              <a:t>“Reasoned, purposive, and reflective thinking used to make decisions, solve problems, and master concepts.”  - Rudd, 2002</a:t>
            </a:r>
          </a:p>
          <a:p>
            <a:pPr marL="365760" indent="-256032" eaLnBrk="1" fontAlgn="auto" hangingPunct="1">
              <a:spcAft>
                <a:spcPts val="0"/>
              </a:spcAft>
              <a:buClrTx/>
              <a:buFontTx/>
              <a:buNone/>
              <a:defRPr/>
            </a:pPr>
            <a:endParaRPr lang="en-US" sz="2400" dirty="0" smtClean="0"/>
          </a:p>
          <a:p>
            <a:pPr marL="365760" indent="-256032" eaLnBrk="1" fontAlgn="auto" hangingPunct="1">
              <a:spcAft>
                <a:spcPts val="0"/>
              </a:spcAft>
              <a:buFont typeface="Wingdings 3"/>
              <a:buNone/>
              <a:defRPr/>
            </a:pPr>
            <a:r>
              <a:rPr lang="en-US" sz="2400" dirty="0" smtClean="0">
                <a:latin typeface="Arial" charset="0"/>
              </a:rPr>
              <a:t>“Everyone agrees that students learn in college, but whether they learn to think is more controversial.” - </a:t>
            </a:r>
            <a:r>
              <a:rPr lang="en-US" sz="2400" dirty="0" err="1" smtClean="0">
                <a:latin typeface="Arial" charset="0"/>
              </a:rPr>
              <a:t>McKeachie</a:t>
            </a:r>
            <a:r>
              <a:rPr lang="en-US" sz="2400" dirty="0" smtClean="0">
                <a:latin typeface="Arial" charset="0"/>
              </a:rPr>
              <a:t> cited in </a:t>
            </a:r>
            <a:r>
              <a:rPr lang="en-US" sz="2400" dirty="0" err="1" smtClean="0">
                <a:latin typeface="Arial" charset="0"/>
              </a:rPr>
              <a:t>Joscelyn</a:t>
            </a:r>
            <a:r>
              <a:rPr lang="en-US" sz="2400" dirty="0" smtClean="0">
                <a:latin typeface="Arial" charset="0"/>
              </a:rPr>
              <a:t>, 1988</a:t>
            </a:r>
          </a:p>
          <a:p>
            <a:pPr marL="365760" indent="-256032" eaLnBrk="1" fontAlgn="auto" hangingPunct="1">
              <a:spcAft>
                <a:spcPts val="0"/>
              </a:spcAft>
              <a:buFont typeface="Wingdings 3"/>
              <a:buChar char=""/>
              <a:defRPr/>
            </a:pPr>
            <a:endParaRPr lang="en-US" sz="2400" dirty="0" smtClean="0">
              <a:latin typeface="Arial" charset="0"/>
            </a:endParaRPr>
          </a:p>
          <a:p>
            <a:pPr marL="365760" indent="-256032" eaLnBrk="1" fontAlgn="auto" hangingPunct="1">
              <a:spcAft>
                <a:spcPts val="0"/>
              </a:spcAft>
              <a:buFont typeface="Wingdings 3"/>
              <a:buNone/>
              <a:defRPr/>
            </a:pPr>
            <a:r>
              <a:rPr lang="en-US" sz="2400" dirty="0" smtClean="0"/>
              <a:t>“We should be teaching students how to think, rather than what to think. </a:t>
            </a:r>
            <a:r>
              <a:rPr lang="en-US" sz="2400" dirty="0" smtClean="0">
                <a:latin typeface="Arial" charset="0"/>
              </a:rPr>
              <a:t> To be competitive in a global environment, BFPE engineering students need to distinguish themselves by being able to reason clearly and creatively develop solutions to global challenges </a:t>
            </a:r>
            <a:r>
              <a:rPr lang="en-US" sz="2400" dirty="0" smtClean="0"/>
              <a:t>” - Tao, 2008</a:t>
            </a:r>
          </a:p>
          <a:p>
            <a:pPr marL="365760" indent="-256032" eaLnBrk="1" fontAlgn="auto" hangingPunct="1">
              <a:spcAft>
                <a:spcPts val="0"/>
              </a:spcAft>
              <a:buFont typeface="Wingdings 3"/>
              <a:buChar char=""/>
              <a:defRPr/>
            </a:pPr>
            <a:endParaRPr lang="en-US" sz="2400" dirty="0" smtClean="0">
              <a:latin typeface="Arial" charset="0"/>
            </a:endParaRPr>
          </a:p>
          <a:p>
            <a:pPr marL="365760" indent="-256032" eaLnBrk="1" fontAlgn="auto" hangingPunct="1">
              <a:spcAft>
                <a:spcPts val="0"/>
              </a:spcAft>
              <a:buClrTx/>
              <a:buFontTx/>
              <a:buNone/>
              <a:defRPr/>
            </a:pPr>
            <a:endParaRPr lang="en-US" sz="2800" dirty="0" smtClean="0"/>
          </a:p>
          <a:p>
            <a:pPr marL="365760" indent="-256032" eaLnBrk="1" fontAlgn="auto" hangingPunct="1">
              <a:spcAft>
                <a:spcPts val="0"/>
              </a:spcAft>
              <a:buClrTx/>
              <a:buFontTx/>
              <a:buNone/>
              <a:defRPr/>
            </a:pPr>
            <a:endParaRPr lang="en-US" sz="2800" dirty="0" smtClean="0"/>
          </a:p>
        </p:txBody>
      </p:sp>
      <p:sp>
        <p:nvSpPr>
          <p:cNvPr id="72706" name="Rectangle 2"/>
          <p:cNvSpPr>
            <a:spLocks noGrp="1" noChangeArrowheads="1"/>
          </p:cNvSpPr>
          <p:nvPr>
            <p:ph type="title"/>
          </p:nvPr>
        </p:nvSpPr>
        <p:spPr/>
        <p:txBody>
          <a:bodyPr/>
          <a:lstStyle/>
          <a:p>
            <a:pPr marL="54864" eaLnBrk="1" fontAlgn="auto" hangingPunct="1">
              <a:spcAft>
                <a:spcPts val="0"/>
              </a:spcAft>
              <a:defRPr/>
            </a:pPr>
            <a:r>
              <a:rPr lang="en-US" dirty="0">
                <a:solidFill>
                  <a:schemeClr val="tx2">
                    <a:tint val="100000"/>
                    <a:shade val="90000"/>
                    <a:satMod val="250000"/>
                    <a:alpha val="100000"/>
                  </a:schemeClr>
                </a:solidFill>
              </a:rPr>
              <a:t>Why Critical Thinking?</a:t>
            </a:r>
          </a:p>
        </p:txBody>
      </p:sp>
      <p:sp>
        <p:nvSpPr>
          <p:cNvPr id="13316" name="Text Box 3"/>
          <p:cNvSpPr txBox="1">
            <a:spLocks noChangeArrowheads="1"/>
          </p:cNvSpPr>
          <p:nvPr/>
        </p:nvSpPr>
        <p:spPr bwMode="auto">
          <a:xfrm>
            <a:off x="457200" y="1600200"/>
            <a:ext cx="8153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800">
                <a:solidFill>
                  <a:schemeClr val="tx1"/>
                </a:solidFill>
                <a:latin typeface="Verdana" panose="020B0604030504040204" pitchFamily="34" charset="0"/>
              </a:defRPr>
            </a:lvl1pPr>
            <a:lvl2pPr marL="742950" indent="-285750" eaLnBrk="0" hangingPunct="0">
              <a:defRPr sz="2800">
                <a:solidFill>
                  <a:schemeClr val="tx1"/>
                </a:solidFill>
                <a:latin typeface="Verdana" panose="020B0604030504040204" pitchFamily="34" charset="0"/>
              </a:defRPr>
            </a:lvl2pPr>
            <a:lvl3pPr marL="1143000" indent="-228600" eaLnBrk="0" hangingPunct="0">
              <a:defRPr sz="2800">
                <a:solidFill>
                  <a:schemeClr val="tx1"/>
                </a:solidFill>
                <a:latin typeface="Verdana" panose="020B0604030504040204" pitchFamily="34" charset="0"/>
              </a:defRPr>
            </a:lvl3pPr>
            <a:lvl4pPr marL="1600200" indent="-228600" eaLnBrk="0" hangingPunct="0">
              <a:defRPr sz="2800">
                <a:solidFill>
                  <a:schemeClr val="tx1"/>
                </a:solidFill>
                <a:latin typeface="Verdana" panose="020B0604030504040204" pitchFamily="34" charset="0"/>
              </a:defRPr>
            </a:lvl4pPr>
            <a:lvl5pPr marL="2057400" indent="-228600" eaLnBrk="0" hangingPunct="0">
              <a:defRPr sz="2800">
                <a:solidFill>
                  <a:schemeClr val="tx1"/>
                </a:solidFill>
                <a:latin typeface="Verdana" panose="020B0604030504040204" pitchFamily="34" charset="0"/>
              </a:defRPr>
            </a:lvl5pPr>
            <a:lvl6pPr marL="2514600" indent="-228600" eaLnBrk="0" fontAlgn="base" hangingPunct="0">
              <a:spcBef>
                <a:spcPct val="0"/>
              </a:spcBef>
              <a:spcAft>
                <a:spcPct val="0"/>
              </a:spcAft>
              <a:defRPr sz="2800">
                <a:solidFill>
                  <a:schemeClr val="tx1"/>
                </a:solidFill>
                <a:latin typeface="Verdana" panose="020B0604030504040204" pitchFamily="34" charset="0"/>
              </a:defRPr>
            </a:lvl6pPr>
            <a:lvl7pPr marL="2971800" indent="-228600" eaLnBrk="0" fontAlgn="base" hangingPunct="0">
              <a:spcBef>
                <a:spcPct val="0"/>
              </a:spcBef>
              <a:spcAft>
                <a:spcPct val="0"/>
              </a:spcAft>
              <a:defRPr sz="2800">
                <a:solidFill>
                  <a:schemeClr val="tx1"/>
                </a:solidFill>
                <a:latin typeface="Verdana" panose="020B0604030504040204" pitchFamily="34" charset="0"/>
              </a:defRPr>
            </a:lvl7pPr>
            <a:lvl8pPr marL="3429000" indent="-228600" eaLnBrk="0" fontAlgn="base" hangingPunct="0">
              <a:spcBef>
                <a:spcPct val="0"/>
              </a:spcBef>
              <a:spcAft>
                <a:spcPct val="0"/>
              </a:spcAft>
              <a:defRPr sz="2800">
                <a:solidFill>
                  <a:schemeClr val="tx1"/>
                </a:solidFill>
                <a:latin typeface="Verdana" panose="020B0604030504040204" pitchFamily="34" charset="0"/>
              </a:defRPr>
            </a:lvl8pPr>
            <a:lvl9pPr marL="3886200" indent="-228600" eaLnBrk="0" fontAlgn="base" hangingPunct="0">
              <a:spcBef>
                <a:spcPct val="0"/>
              </a:spcBef>
              <a:spcAft>
                <a:spcPct val="0"/>
              </a:spcAft>
              <a:defRPr sz="2800">
                <a:solidFill>
                  <a:schemeClr val="tx1"/>
                </a:solidFill>
                <a:latin typeface="Verdana" panose="020B0604030504040204" pitchFamily="34" charset="0"/>
              </a:defRPr>
            </a:lvl9pPr>
          </a:lstStyle>
          <a:p>
            <a:r>
              <a:rPr lang="en-US" altLang="en-US">
                <a:latin typeface="Arial" panose="020B0604020202020204" pitchFamily="34" charset="0"/>
              </a:rPr>
              <a:t>. </a:t>
            </a:r>
          </a:p>
        </p:txBody>
      </p:sp>
    </p:spTree>
    <p:extLst>
      <p:ext uri="{BB962C8B-B14F-4D97-AF65-F5344CB8AC3E}">
        <p14:creationId xmlns:p14="http://schemas.microsoft.com/office/powerpoint/2010/main" val="188461066"/>
      </p:ext>
    </p:extLst>
  </p:cSld>
  <p:clrMapOvr>
    <a:masterClrMapping/>
  </p:clrMapOvr>
  <p:transition>
    <p:random/>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r>
              <a:rPr lang="en-US" dirty="0"/>
              <a:t>A fallacy is an error in </a:t>
            </a:r>
            <a:r>
              <a:rPr lang="en-US" dirty="0" smtClean="0"/>
              <a:t>reasoning/logic</a:t>
            </a:r>
            <a:r>
              <a:rPr lang="en-US" dirty="0"/>
              <a:t>. </a:t>
            </a:r>
            <a:endParaRPr lang="en-US" dirty="0" smtClean="0"/>
          </a:p>
          <a:p>
            <a:pPr>
              <a:buNone/>
            </a:pPr>
            <a:r>
              <a:rPr lang="en-US" dirty="0" smtClean="0"/>
              <a:t>Types of fallacies</a:t>
            </a:r>
          </a:p>
          <a:p>
            <a:pPr marL="514350" indent="-514350"/>
            <a:r>
              <a:rPr lang="en-US" dirty="0" smtClean="0"/>
              <a:t>Deductive</a:t>
            </a:r>
          </a:p>
          <a:p>
            <a:pPr marL="514350" indent="-514350"/>
            <a:r>
              <a:rPr lang="en-US" dirty="0" smtClean="0"/>
              <a:t>Inductive</a:t>
            </a:r>
          </a:p>
          <a:p>
            <a:pPr marL="514350" indent="-514350"/>
            <a:r>
              <a:rPr lang="en-US" dirty="0" smtClean="0"/>
              <a:t>Circular reasoning</a:t>
            </a:r>
          </a:p>
          <a:p>
            <a:pPr marL="514350" indent="-514350"/>
            <a:r>
              <a:rPr lang="en-US" dirty="0" err="1" smtClean="0"/>
              <a:t>Causual</a:t>
            </a:r>
            <a:endParaRPr lang="en-US" dirty="0" smtClean="0"/>
          </a:p>
          <a:p>
            <a:pPr marL="514350" indent="-514350"/>
            <a:r>
              <a:rPr lang="en-US" dirty="0" smtClean="0"/>
              <a:t>Equivocation</a:t>
            </a:r>
          </a:p>
          <a:p>
            <a:pPr>
              <a:buNone/>
            </a:pPr>
            <a:endParaRPr lang="en-US" dirty="0"/>
          </a:p>
        </p:txBody>
      </p:sp>
      <p:sp>
        <p:nvSpPr>
          <p:cNvPr id="2" name="Title 1"/>
          <p:cNvSpPr>
            <a:spLocks noGrp="1"/>
          </p:cNvSpPr>
          <p:nvPr>
            <p:ph type="title"/>
          </p:nvPr>
        </p:nvSpPr>
        <p:spPr/>
        <p:txBody>
          <a:bodyPr>
            <a:normAutofit/>
          </a:bodyPr>
          <a:lstStyle/>
          <a:p>
            <a:r>
              <a:rPr lang="en-US" dirty="0" smtClean="0"/>
              <a:t>Logical Fallacies</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514350" lvl="0" indent="-514350">
              <a:buNone/>
            </a:pPr>
            <a:r>
              <a:rPr lang="en-US" dirty="0" smtClean="0"/>
              <a:t>Premise 1. Apples </a:t>
            </a:r>
            <a:r>
              <a:rPr lang="en-US" dirty="0"/>
              <a:t>fall from trees onto the ground.</a:t>
            </a:r>
          </a:p>
          <a:p>
            <a:pPr marL="514350" lvl="0" indent="-514350">
              <a:buNone/>
            </a:pPr>
            <a:r>
              <a:rPr lang="en-US" dirty="0" smtClean="0"/>
              <a:t>Premise 2. I </a:t>
            </a:r>
            <a:r>
              <a:rPr lang="en-US" dirty="0"/>
              <a:t>observe an  apple on the ground.</a:t>
            </a:r>
          </a:p>
          <a:p>
            <a:pPr>
              <a:buNone/>
            </a:pPr>
            <a:r>
              <a:rPr lang="en-US" dirty="0" smtClean="0"/>
              <a:t>Conclusion: Therefore</a:t>
            </a:r>
            <a:r>
              <a:rPr lang="en-US" dirty="0"/>
              <a:t>, the apple must have fallen from a tree</a:t>
            </a:r>
            <a:r>
              <a:rPr lang="en-US" dirty="0" smtClean="0"/>
              <a:t>.</a:t>
            </a:r>
          </a:p>
          <a:p>
            <a:pPr>
              <a:buNone/>
            </a:pPr>
            <a:endParaRPr lang="en-US" dirty="0"/>
          </a:p>
          <a:p>
            <a:pPr>
              <a:buNone/>
            </a:pPr>
            <a:r>
              <a:rPr lang="en-US" dirty="0"/>
              <a:t>Consequential </a:t>
            </a:r>
            <a:r>
              <a:rPr lang="en-US" dirty="0" smtClean="0"/>
              <a:t>fallacy – deductive assumption </a:t>
            </a:r>
            <a:r>
              <a:rPr lang="en-US" dirty="0"/>
              <a:t>that if A occurs and B results, if B exists then A must have occurred</a:t>
            </a:r>
          </a:p>
          <a:p>
            <a:pPr>
              <a:buNone/>
            </a:pPr>
            <a:r>
              <a:rPr lang="en-US" dirty="0" smtClean="0"/>
              <a:t>(Cause-effect)</a:t>
            </a:r>
            <a:endParaRPr lang="en-US" dirty="0"/>
          </a:p>
        </p:txBody>
      </p:sp>
      <p:sp>
        <p:nvSpPr>
          <p:cNvPr id="2" name="Title 1"/>
          <p:cNvSpPr>
            <a:spLocks noGrp="1"/>
          </p:cNvSpPr>
          <p:nvPr>
            <p:ph type="title"/>
          </p:nvPr>
        </p:nvSpPr>
        <p:spPr/>
        <p:txBody>
          <a:bodyPr/>
          <a:lstStyle/>
          <a:p>
            <a:r>
              <a:rPr lang="en-US" dirty="0" smtClean="0"/>
              <a:t>Deductive Fallacies in logic</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514350" lvl="0" indent="-514350">
              <a:buNone/>
            </a:pPr>
            <a:r>
              <a:rPr lang="en-US" dirty="0" smtClean="0"/>
              <a:t>Premise 1. Kangaroos </a:t>
            </a:r>
            <a:r>
              <a:rPr lang="en-US" dirty="0"/>
              <a:t>have a pouch.</a:t>
            </a:r>
          </a:p>
          <a:p>
            <a:pPr marL="514350" lvl="0" indent="-514350">
              <a:buNone/>
            </a:pPr>
            <a:r>
              <a:rPr lang="en-US" dirty="0" smtClean="0"/>
              <a:t>Premise 2. Kangaroos </a:t>
            </a:r>
            <a:r>
              <a:rPr lang="en-US" dirty="0"/>
              <a:t>are mammals.</a:t>
            </a:r>
          </a:p>
          <a:p>
            <a:pPr marL="514350" lvl="0" indent="-514350">
              <a:buNone/>
            </a:pPr>
            <a:r>
              <a:rPr lang="en-US" dirty="0" smtClean="0"/>
              <a:t>Premise 3. Bob </a:t>
            </a:r>
            <a:r>
              <a:rPr lang="en-US" dirty="0"/>
              <a:t>is a mammal.</a:t>
            </a:r>
          </a:p>
          <a:p>
            <a:pPr>
              <a:buNone/>
            </a:pPr>
            <a:r>
              <a:rPr lang="en-US" dirty="0" smtClean="0"/>
              <a:t>Conclusion: Therefore</a:t>
            </a:r>
            <a:r>
              <a:rPr lang="en-US" dirty="0"/>
              <a:t>, Bob must have a pouch.</a:t>
            </a:r>
          </a:p>
          <a:p>
            <a:pPr>
              <a:buNone/>
            </a:pPr>
            <a:endParaRPr lang="en-US" dirty="0" smtClean="0"/>
          </a:p>
          <a:p>
            <a:pPr>
              <a:buNone/>
            </a:pPr>
            <a:r>
              <a:rPr lang="en-US" dirty="0" smtClean="0"/>
              <a:t>Composition fallacy – assumption that something true of a part must be true of the whole</a:t>
            </a:r>
          </a:p>
          <a:p>
            <a:endParaRPr lang="en-US" dirty="0"/>
          </a:p>
          <a:p>
            <a:endParaRPr lang="en-US" dirty="0"/>
          </a:p>
        </p:txBody>
      </p:sp>
      <p:sp>
        <p:nvSpPr>
          <p:cNvPr id="2" name="Title 1"/>
          <p:cNvSpPr>
            <a:spLocks noGrp="1"/>
          </p:cNvSpPr>
          <p:nvPr>
            <p:ph type="title"/>
          </p:nvPr>
        </p:nvSpPr>
        <p:spPr/>
        <p:txBody>
          <a:bodyPr/>
          <a:lstStyle/>
          <a:p>
            <a:r>
              <a:rPr lang="en-US" dirty="0" smtClean="0"/>
              <a:t>Fallacy</a:t>
            </a:r>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514350" lvl="0" indent="-514350">
              <a:buNone/>
            </a:pPr>
            <a:r>
              <a:rPr lang="en-US" dirty="0" smtClean="0"/>
              <a:t>Premise 1. It </a:t>
            </a:r>
            <a:r>
              <a:rPr lang="en-US" dirty="0"/>
              <a:t>usually rains in the evening.</a:t>
            </a:r>
          </a:p>
          <a:p>
            <a:pPr marL="514350" lvl="0" indent="-514350">
              <a:buNone/>
            </a:pPr>
            <a:r>
              <a:rPr lang="en-US" dirty="0" smtClean="0"/>
              <a:t>Premise 2. It </a:t>
            </a:r>
            <a:r>
              <a:rPr lang="en-US" dirty="0"/>
              <a:t>is evening.</a:t>
            </a:r>
          </a:p>
          <a:p>
            <a:pPr>
              <a:buNone/>
            </a:pPr>
            <a:r>
              <a:rPr lang="en-US" dirty="0" smtClean="0"/>
              <a:t>Conclusion: Therefore</a:t>
            </a:r>
            <a:r>
              <a:rPr lang="en-US" dirty="0"/>
              <a:t>, it will rain.</a:t>
            </a:r>
          </a:p>
          <a:p>
            <a:pPr>
              <a:buNone/>
            </a:pPr>
            <a:endParaRPr lang="en-US" dirty="0" smtClean="0"/>
          </a:p>
          <a:p>
            <a:pPr>
              <a:buNone/>
            </a:pPr>
            <a:r>
              <a:rPr lang="en-US" dirty="0" smtClean="0"/>
              <a:t>Probability fallacy </a:t>
            </a:r>
            <a:r>
              <a:rPr lang="en-US" dirty="0"/>
              <a:t>– </a:t>
            </a:r>
            <a:r>
              <a:rPr lang="en-US" dirty="0" smtClean="0"/>
              <a:t>inductive assumption </a:t>
            </a:r>
            <a:r>
              <a:rPr lang="en-US" dirty="0"/>
              <a:t>that since something </a:t>
            </a:r>
            <a:r>
              <a:rPr lang="en-US" u="sng" dirty="0"/>
              <a:t>could</a:t>
            </a:r>
            <a:r>
              <a:rPr lang="en-US" dirty="0"/>
              <a:t> occur, it is inevitable that it </a:t>
            </a:r>
            <a:r>
              <a:rPr lang="en-US" u="sng" dirty="0"/>
              <a:t>will</a:t>
            </a:r>
            <a:r>
              <a:rPr lang="en-US" dirty="0"/>
              <a:t> occur</a:t>
            </a:r>
          </a:p>
          <a:p>
            <a:pPr>
              <a:buNone/>
            </a:pPr>
            <a:r>
              <a:rPr lang="en-US" dirty="0" smtClean="0"/>
              <a:t>(watch out for words such as most, many, etc.)</a:t>
            </a:r>
            <a:endParaRPr lang="en-US" dirty="0" smtClean="0"/>
          </a:p>
          <a:p>
            <a:pPr>
              <a:buNone/>
            </a:pPr>
            <a:endParaRPr lang="en-US" dirty="0"/>
          </a:p>
        </p:txBody>
      </p:sp>
      <p:sp>
        <p:nvSpPr>
          <p:cNvPr id="2" name="Title 1"/>
          <p:cNvSpPr>
            <a:spLocks noGrp="1"/>
          </p:cNvSpPr>
          <p:nvPr>
            <p:ph type="title"/>
          </p:nvPr>
        </p:nvSpPr>
        <p:spPr/>
        <p:txBody>
          <a:bodyPr/>
          <a:lstStyle/>
          <a:p>
            <a:r>
              <a:rPr lang="en-US" dirty="0" smtClean="0"/>
              <a:t>Inductive Fallacies</a:t>
            </a:r>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None/>
            </a:pPr>
            <a:r>
              <a:rPr lang="en-US" dirty="0" smtClean="0"/>
              <a:t>Premises </a:t>
            </a:r>
            <a:r>
              <a:rPr lang="en-US" dirty="0"/>
              <a:t>that are basically the same as the </a:t>
            </a:r>
            <a:r>
              <a:rPr lang="en-US" dirty="0" smtClean="0"/>
              <a:t>conclusion</a:t>
            </a:r>
          </a:p>
          <a:p>
            <a:pPr>
              <a:buNone/>
            </a:pPr>
            <a:endParaRPr lang="en-US" dirty="0"/>
          </a:p>
          <a:p>
            <a:pPr>
              <a:buNone/>
            </a:pPr>
            <a:r>
              <a:rPr lang="en-US" dirty="0" smtClean="0"/>
              <a:t>Premise </a:t>
            </a:r>
            <a:r>
              <a:rPr lang="en-US" dirty="0"/>
              <a:t>1:  The best colors are the ones I like.    </a:t>
            </a:r>
          </a:p>
          <a:p>
            <a:pPr>
              <a:buNone/>
            </a:pPr>
            <a:r>
              <a:rPr lang="en-US" dirty="0"/>
              <a:t>Premise 2:  I like the color green.</a:t>
            </a:r>
          </a:p>
          <a:p>
            <a:pPr>
              <a:buNone/>
            </a:pPr>
            <a:r>
              <a:rPr lang="en-US" dirty="0"/>
              <a:t>Premise 3: Green plants and leaves provide shade on hot, sunny days.</a:t>
            </a:r>
          </a:p>
          <a:p>
            <a:pPr>
              <a:buNone/>
            </a:pPr>
            <a:r>
              <a:rPr lang="en-US" dirty="0"/>
              <a:t>Premise 4: Green is soothing on the eyes. </a:t>
            </a:r>
          </a:p>
          <a:p>
            <a:pPr>
              <a:buNone/>
            </a:pPr>
            <a:r>
              <a:rPr lang="en-US" dirty="0" smtClean="0"/>
              <a:t>	Conclusion</a:t>
            </a:r>
            <a:r>
              <a:rPr lang="en-US" dirty="0"/>
              <a:t>: Therefore, green is the best color.  </a:t>
            </a:r>
          </a:p>
          <a:p>
            <a:endParaRPr lang="en-US" dirty="0"/>
          </a:p>
        </p:txBody>
      </p:sp>
      <p:sp>
        <p:nvSpPr>
          <p:cNvPr id="2" name="Title 1"/>
          <p:cNvSpPr>
            <a:spLocks noGrp="1"/>
          </p:cNvSpPr>
          <p:nvPr>
            <p:ph type="title"/>
          </p:nvPr>
        </p:nvSpPr>
        <p:spPr/>
        <p:txBody>
          <a:bodyPr>
            <a:normAutofit fontScale="90000"/>
          </a:bodyPr>
          <a:lstStyle/>
          <a:p>
            <a:r>
              <a:rPr lang="en-US" dirty="0" smtClean="0"/>
              <a:t>Circular reasoning/begging the question fallacies</a:t>
            </a: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None/>
            </a:pPr>
            <a:r>
              <a:rPr lang="en-US" sz="2200" dirty="0" smtClean="0"/>
              <a:t>Assume cause-effect </a:t>
            </a:r>
            <a:r>
              <a:rPr lang="en-US" sz="2200" dirty="0"/>
              <a:t>relationships based on temporal sequence or proximity of events</a:t>
            </a:r>
            <a:r>
              <a:rPr lang="en-US" sz="2200" dirty="0" smtClean="0"/>
              <a:t>.</a:t>
            </a:r>
          </a:p>
          <a:p>
            <a:pPr>
              <a:buNone/>
            </a:pPr>
            <a:endParaRPr lang="en-US" sz="2200" dirty="0"/>
          </a:p>
          <a:p>
            <a:pPr>
              <a:buNone/>
            </a:pPr>
            <a:r>
              <a:rPr lang="en-US" sz="2200" dirty="0" smtClean="0"/>
              <a:t>Premise </a:t>
            </a:r>
            <a:r>
              <a:rPr lang="en-US" sz="2200" dirty="0"/>
              <a:t>1: My computer broke yesterday.</a:t>
            </a:r>
          </a:p>
          <a:p>
            <a:pPr>
              <a:buNone/>
            </a:pPr>
            <a:r>
              <a:rPr lang="en-US" sz="2200" dirty="0"/>
              <a:t>Premise 2:  I did not turn in my homework today.</a:t>
            </a:r>
          </a:p>
          <a:p>
            <a:pPr>
              <a:buNone/>
            </a:pPr>
            <a:r>
              <a:rPr lang="en-US" sz="2200" dirty="0" smtClean="0"/>
              <a:t>	Conclusion</a:t>
            </a:r>
            <a:r>
              <a:rPr lang="en-US" sz="2200" dirty="0"/>
              <a:t>:  I did not turn in my homework today because my computer broke yesterday. </a:t>
            </a:r>
          </a:p>
          <a:p>
            <a:pPr>
              <a:buNone/>
            </a:pPr>
            <a:endParaRPr lang="en-US" sz="2200" dirty="0" smtClean="0"/>
          </a:p>
          <a:p>
            <a:pPr>
              <a:buNone/>
            </a:pPr>
            <a:r>
              <a:rPr lang="en-US" sz="2200" dirty="0" smtClean="0"/>
              <a:t>Premise </a:t>
            </a:r>
            <a:r>
              <a:rPr lang="en-US" sz="2200" dirty="0"/>
              <a:t>1: Crime on campus has risen since last year.</a:t>
            </a:r>
          </a:p>
          <a:p>
            <a:pPr>
              <a:buNone/>
            </a:pPr>
            <a:r>
              <a:rPr lang="en-US" sz="2200" dirty="0"/>
              <a:t>Premise 2: There are more left-handed students on campus this year than last year.</a:t>
            </a:r>
          </a:p>
          <a:p>
            <a:pPr>
              <a:buNone/>
            </a:pPr>
            <a:r>
              <a:rPr lang="en-US" sz="2200" dirty="0" smtClean="0"/>
              <a:t>	Conclusion</a:t>
            </a:r>
            <a:r>
              <a:rPr lang="en-US" sz="2200" dirty="0"/>
              <a:t>:  Left-handed students are criminals.</a:t>
            </a:r>
          </a:p>
          <a:p>
            <a:endParaRPr lang="en-US" dirty="0"/>
          </a:p>
        </p:txBody>
      </p:sp>
      <p:sp>
        <p:nvSpPr>
          <p:cNvPr id="2" name="Title 1"/>
          <p:cNvSpPr>
            <a:spLocks noGrp="1"/>
          </p:cNvSpPr>
          <p:nvPr>
            <p:ph type="title"/>
          </p:nvPr>
        </p:nvSpPr>
        <p:spPr/>
        <p:txBody>
          <a:bodyPr>
            <a:normAutofit fontScale="90000"/>
          </a:bodyPr>
          <a:lstStyle/>
          <a:p>
            <a:r>
              <a:rPr lang="en-US" sz="4400" dirty="0" err="1" smtClean="0"/>
              <a:t>Causual</a:t>
            </a:r>
            <a:r>
              <a:rPr lang="en-US" sz="4400" dirty="0" smtClean="0"/>
              <a:t> fallacies</a:t>
            </a:r>
            <a:br>
              <a:rPr lang="en-US" sz="4400" dirty="0" smtClean="0"/>
            </a:b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None/>
            </a:pPr>
            <a:r>
              <a:rPr lang="en-US" dirty="0" smtClean="0"/>
              <a:t>Defining words as equal </a:t>
            </a:r>
            <a:r>
              <a:rPr lang="en-US" dirty="0"/>
              <a:t>to make </a:t>
            </a:r>
            <a:r>
              <a:rPr lang="en-US" dirty="0" smtClean="0"/>
              <a:t>an argument</a:t>
            </a:r>
            <a:endParaRPr lang="en-US" dirty="0"/>
          </a:p>
          <a:p>
            <a:pPr>
              <a:buNone/>
            </a:pPr>
            <a:endParaRPr lang="en-US" dirty="0"/>
          </a:p>
          <a:p>
            <a:pPr>
              <a:buNone/>
            </a:pPr>
            <a:r>
              <a:rPr lang="en-US" dirty="0"/>
              <a:t>Premise 1: Murder is depriving a living entity of life.</a:t>
            </a:r>
          </a:p>
          <a:p>
            <a:pPr>
              <a:buNone/>
            </a:pPr>
            <a:r>
              <a:rPr lang="en-US" dirty="0"/>
              <a:t>Premise 2:  Washing your hands kills bacteria.</a:t>
            </a:r>
          </a:p>
          <a:p>
            <a:pPr>
              <a:buNone/>
            </a:pPr>
            <a:r>
              <a:rPr lang="en-US" dirty="0"/>
              <a:t>Premise 3: Killing is the action of depriving a living entity of life</a:t>
            </a:r>
            <a:r>
              <a:rPr lang="en-US" dirty="0" smtClean="0"/>
              <a:t>.</a:t>
            </a:r>
          </a:p>
          <a:p>
            <a:pPr>
              <a:buNone/>
            </a:pPr>
            <a:endParaRPr lang="en-US" dirty="0"/>
          </a:p>
          <a:p>
            <a:pPr>
              <a:buNone/>
            </a:pPr>
            <a:r>
              <a:rPr lang="en-US" dirty="0" smtClean="0"/>
              <a:t>	Conclusion</a:t>
            </a:r>
            <a:r>
              <a:rPr lang="en-US" dirty="0"/>
              <a:t>: Washing your hands is murder.</a:t>
            </a:r>
          </a:p>
          <a:p>
            <a:endParaRPr lang="en-US" dirty="0"/>
          </a:p>
        </p:txBody>
      </p:sp>
      <p:sp>
        <p:nvSpPr>
          <p:cNvPr id="2" name="Title 1"/>
          <p:cNvSpPr>
            <a:spLocks noGrp="1"/>
          </p:cNvSpPr>
          <p:nvPr>
            <p:ph type="title"/>
          </p:nvPr>
        </p:nvSpPr>
        <p:spPr/>
        <p:txBody>
          <a:bodyPr/>
          <a:lstStyle/>
          <a:p>
            <a:r>
              <a:rPr lang="en-US" dirty="0" smtClean="0"/>
              <a:t>Equivocation</a:t>
            </a: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514350" lvl="0" indent="-514350">
              <a:buNone/>
            </a:pPr>
            <a:r>
              <a:rPr lang="en-US" dirty="0" smtClean="0"/>
              <a:t>Premise 1. Joan </a:t>
            </a:r>
            <a:r>
              <a:rPr lang="en-US" dirty="0"/>
              <a:t>is an “A” student.</a:t>
            </a:r>
          </a:p>
          <a:p>
            <a:pPr marL="514350" lvl="0" indent="-514350">
              <a:buNone/>
            </a:pPr>
            <a:r>
              <a:rPr lang="en-US" dirty="0" smtClean="0"/>
              <a:t>Premise 2. “A” students do not receive “C” grades</a:t>
            </a:r>
          </a:p>
          <a:p>
            <a:pPr marL="514350" lvl="0" indent="-514350">
              <a:buNone/>
            </a:pPr>
            <a:r>
              <a:rPr lang="en-US" dirty="0" smtClean="0"/>
              <a:t>Conclusion</a:t>
            </a:r>
            <a:r>
              <a:rPr lang="en-US" dirty="0"/>
              <a:t>: Joan </a:t>
            </a:r>
            <a:r>
              <a:rPr lang="en-US" dirty="0" smtClean="0"/>
              <a:t>should not get a “C” grade in ABE 301</a:t>
            </a:r>
            <a:endParaRPr lang="en-US" dirty="0"/>
          </a:p>
          <a:p>
            <a:pPr>
              <a:buNone/>
            </a:pPr>
            <a:endParaRPr lang="en-US" dirty="0" smtClean="0"/>
          </a:p>
          <a:p>
            <a:pPr>
              <a:buNone/>
            </a:pPr>
            <a:r>
              <a:rPr lang="en-US" dirty="0" smtClean="0"/>
              <a:t>Circular fallacy – assumption that the consequence is the cause of a phenomenon </a:t>
            </a:r>
          </a:p>
          <a:p>
            <a:pPr>
              <a:buNone/>
            </a:pPr>
            <a:endParaRPr lang="en-US" dirty="0"/>
          </a:p>
        </p:txBody>
      </p:sp>
      <p:sp>
        <p:nvSpPr>
          <p:cNvPr id="2" name="Title 1"/>
          <p:cNvSpPr>
            <a:spLocks noGrp="1"/>
          </p:cNvSpPr>
          <p:nvPr>
            <p:ph type="title"/>
          </p:nvPr>
        </p:nvSpPr>
        <p:spPr/>
        <p:txBody>
          <a:bodyPr/>
          <a:lstStyle/>
          <a:p>
            <a:r>
              <a:rPr lang="en-US" dirty="0" smtClean="0"/>
              <a:t>Fallacy</a:t>
            </a:r>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143000"/>
            <a:ext cx="8229600" cy="5334000"/>
          </a:xfrm>
        </p:spPr>
        <p:txBody>
          <a:bodyPr>
            <a:normAutofit/>
          </a:bodyPr>
          <a:lstStyle/>
          <a:p>
            <a:r>
              <a:rPr lang="en-US" dirty="0" smtClean="0"/>
              <a:t>Do not introduce a new concept/word into the conclusion that was not used in the premises (why?)</a:t>
            </a:r>
          </a:p>
          <a:p>
            <a:r>
              <a:rPr lang="en-US" dirty="0" smtClean="0"/>
              <a:t>Premises falsely implying ‘all’ of something in reverse, e.g. men are mammals (be alert for implied premises)</a:t>
            </a:r>
          </a:p>
          <a:p>
            <a:r>
              <a:rPr lang="en-US" dirty="0" smtClean="0"/>
              <a:t>Not including the word ‘should’ in the conclusion (course definition of critical arg.)</a:t>
            </a:r>
          </a:p>
          <a:p>
            <a:r>
              <a:rPr lang="en-US" dirty="0" smtClean="0"/>
              <a:t>Not including all facts/limitations in premises, only giving partial information</a:t>
            </a:r>
          </a:p>
          <a:p>
            <a:r>
              <a:rPr lang="en-US" dirty="0" smtClean="0"/>
              <a:t>Use of good/bad, right/wrong in premises (moral arguments)</a:t>
            </a:r>
            <a:endParaRPr lang="en-US" dirty="0"/>
          </a:p>
        </p:txBody>
      </p:sp>
      <p:sp>
        <p:nvSpPr>
          <p:cNvPr id="3" name="Title 2"/>
          <p:cNvSpPr>
            <a:spLocks noGrp="1"/>
          </p:cNvSpPr>
          <p:nvPr>
            <p:ph type="title"/>
          </p:nvPr>
        </p:nvSpPr>
        <p:spPr/>
        <p:txBody>
          <a:bodyPr/>
          <a:lstStyle/>
          <a:p>
            <a:r>
              <a:rPr lang="en-US" dirty="0" smtClean="0"/>
              <a:t>Some common errors</a:t>
            </a:r>
            <a:endParaRPr lang="en-US" dirty="0"/>
          </a:p>
        </p:txBody>
      </p:sp>
    </p:spTree>
    <p:extLst>
      <p:ext uri="{BB962C8B-B14F-4D97-AF65-F5344CB8AC3E}">
        <p14:creationId xmlns:p14="http://schemas.microsoft.com/office/powerpoint/2010/main" val="138508748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Look for the word ‘should’ or equivalent at end of </a:t>
            </a:r>
            <a:r>
              <a:rPr lang="en-US" dirty="0" smtClean="0"/>
              <a:t>prose/article (may be implied)</a:t>
            </a:r>
            <a:endParaRPr lang="en-US" dirty="0" smtClean="0"/>
          </a:p>
          <a:p>
            <a:r>
              <a:rPr lang="en-US" dirty="0" smtClean="0"/>
              <a:t>Look for related statements of fact/information (numbers, generalizations)</a:t>
            </a:r>
          </a:p>
          <a:p>
            <a:r>
              <a:rPr lang="en-US" dirty="0" smtClean="0"/>
              <a:t>Look for logical connections between words/statements</a:t>
            </a:r>
          </a:p>
          <a:p>
            <a:r>
              <a:rPr lang="en-US" dirty="0" smtClean="0"/>
              <a:t>Look for sub-arguments/conclusions (conclusions become premises for larger argument)</a:t>
            </a:r>
          </a:p>
          <a:p>
            <a:r>
              <a:rPr lang="en-US" dirty="0" smtClean="0"/>
              <a:t>Analysis of DOI example</a:t>
            </a:r>
          </a:p>
          <a:p>
            <a:pPr marL="109728" indent="0">
              <a:buNone/>
            </a:pPr>
            <a:endParaRPr lang="en-US" dirty="0" smtClean="0"/>
          </a:p>
          <a:p>
            <a:endParaRPr lang="en-US" dirty="0"/>
          </a:p>
        </p:txBody>
      </p:sp>
      <p:sp>
        <p:nvSpPr>
          <p:cNvPr id="3" name="Title 2"/>
          <p:cNvSpPr>
            <a:spLocks noGrp="1"/>
          </p:cNvSpPr>
          <p:nvPr>
            <p:ph type="title"/>
          </p:nvPr>
        </p:nvSpPr>
        <p:spPr/>
        <p:txBody>
          <a:bodyPr/>
          <a:lstStyle/>
          <a:p>
            <a:r>
              <a:rPr lang="en-US" dirty="0" smtClean="0"/>
              <a:t>Extraction of critical arguments</a:t>
            </a:r>
            <a:endParaRPr lang="en-US" dirty="0"/>
          </a:p>
        </p:txBody>
      </p:sp>
    </p:spTree>
    <p:extLst>
      <p:ext uri="{BB962C8B-B14F-4D97-AF65-F5344CB8AC3E}">
        <p14:creationId xmlns:p14="http://schemas.microsoft.com/office/powerpoint/2010/main" val="20976612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a:spLocks noGrp="1" noChangeArrowheads="1"/>
          </p:cNvSpPr>
          <p:nvPr>
            <p:ph idx="1"/>
          </p:nvPr>
        </p:nvSpPr>
        <p:spPr/>
        <p:txBody>
          <a:bodyPr/>
          <a:lstStyle/>
          <a:p>
            <a:pPr eaLnBrk="1" hangingPunct="1">
              <a:buFont typeface="Wingdings 3" panose="05040102010807070707" pitchFamily="18" charset="2"/>
              <a:buNone/>
            </a:pPr>
            <a:r>
              <a:rPr lang="en-US" altLang="en-US" sz="2800" smtClean="0"/>
              <a:t>Analysis</a:t>
            </a:r>
          </a:p>
          <a:p>
            <a:pPr eaLnBrk="1" hangingPunct="1"/>
            <a:r>
              <a:rPr lang="en-US" altLang="en-US" sz="2800" smtClean="0"/>
              <a:t>Ask critical questions</a:t>
            </a:r>
          </a:p>
          <a:p>
            <a:pPr eaLnBrk="1" hangingPunct="1"/>
            <a:r>
              <a:rPr lang="en-US" altLang="en-US" sz="2800" smtClean="0"/>
              <a:t>Develop/improve planned actions</a:t>
            </a:r>
          </a:p>
          <a:p>
            <a:pPr eaLnBrk="1" hangingPunct="1"/>
            <a:endParaRPr lang="en-US" altLang="en-US" sz="2800" smtClean="0"/>
          </a:p>
          <a:p>
            <a:pPr eaLnBrk="1" hangingPunct="1">
              <a:buFont typeface="Wingdings 3" panose="05040102010807070707" pitchFamily="18" charset="2"/>
              <a:buNone/>
            </a:pPr>
            <a:r>
              <a:rPr lang="en-US" altLang="en-US" sz="2800" smtClean="0"/>
              <a:t>Thinking/argument development</a:t>
            </a:r>
          </a:p>
          <a:p>
            <a:pPr eaLnBrk="1" hangingPunct="1"/>
            <a:r>
              <a:rPr lang="en-US" altLang="en-US" sz="2800" smtClean="0"/>
              <a:t>Develop convincing, effective solutions</a:t>
            </a:r>
          </a:p>
          <a:p>
            <a:pPr eaLnBrk="1" hangingPunct="1"/>
            <a:r>
              <a:rPr lang="en-US" altLang="en-US" sz="2800" smtClean="0"/>
              <a:t>Develop clear, purposeful actions/plans based on reasoning</a:t>
            </a:r>
          </a:p>
          <a:p>
            <a:pPr eaLnBrk="1" hangingPunct="1"/>
            <a:r>
              <a:rPr lang="en-US" altLang="en-US" sz="2800" smtClean="0"/>
              <a:t>Persuade others to ‘buy in’ to actions/plans</a:t>
            </a:r>
          </a:p>
        </p:txBody>
      </p:sp>
      <p:sp>
        <p:nvSpPr>
          <p:cNvPr id="16387" name="Text Box 4"/>
          <p:cNvSpPr txBox="1">
            <a:spLocks noChangeArrowheads="1"/>
          </p:cNvSpPr>
          <p:nvPr/>
        </p:nvSpPr>
        <p:spPr bwMode="auto">
          <a:xfrm>
            <a:off x="593725" y="236538"/>
            <a:ext cx="6589713"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800">
                <a:solidFill>
                  <a:schemeClr val="tx1"/>
                </a:solidFill>
                <a:latin typeface="Verdana" panose="020B0604030504040204" pitchFamily="34" charset="0"/>
              </a:defRPr>
            </a:lvl1pPr>
            <a:lvl2pPr marL="742950" indent="-285750" eaLnBrk="0" hangingPunct="0">
              <a:defRPr sz="2800">
                <a:solidFill>
                  <a:schemeClr val="tx1"/>
                </a:solidFill>
                <a:latin typeface="Verdana" panose="020B0604030504040204" pitchFamily="34" charset="0"/>
              </a:defRPr>
            </a:lvl2pPr>
            <a:lvl3pPr marL="1143000" indent="-228600" eaLnBrk="0" hangingPunct="0">
              <a:defRPr sz="2800">
                <a:solidFill>
                  <a:schemeClr val="tx1"/>
                </a:solidFill>
                <a:latin typeface="Verdana" panose="020B0604030504040204" pitchFamily="34" charset="0"/>
              </a:defRPr>
            </a:lvl3pPr>
            <a:lvl4pPr marL="1600200" indent="-228600" eaLnBrk="0" hangingPunct="0">
              <a:defRPr sz="2800">
                <a:solidFill>
                  <a:schemeClr val="tx1"/>
                </a:solidFill>
                <a:latin typeface="Verdana" panose="020B0604030504040204" pitchFamily="34" charset="0"/>
              </a:defRPr>
            </a:lvl4pPr>
            <a:lvl5pPr marL="2057400" indent="-228600" eaLnBrk="0" hangingPunct="0">
              <a:defRPr sz="2800">
                <a:solidFill>
                  <a:schemeClr val="tx1"/>
                </a:solidFill>
                <a:latin typeface="Verdana" panose="020B0604030504040204" pitchFamily="34" charset="0"/>
              </a:defRPr>
            </a:lvl5pPr>
            <a:lvl6pPr marL="2514600" indent="-228600" eaLnBrk="0" fontAlgn="base" hangingPunct="0">
              <a:spcBef>
                <a:spcPct val="0"/>
              </a:spcBef>
              <a:spcAft>
                <a:spcPct val="0"/>
              </a:spcAft>
              <a:defRPr sz="2800">
                <a:solidFill>
                  <a:schemeClr val="tx1"/>
                </a:solidFill>
                <a:latin typeface="Verdana" panose="020B0604030504040204" pitchFamily="34" charset="0"/>
              </a:defRPr>
            </a:lvl6pPr>
            <a:lvl7pPr marL="2971800" indent="-228600" eaLnBrk="0" fontAlgn="base" hangingPunct="0">
              <a:spcBef>
                <a:spcPct val="0"/>
              </a:spcBef>
              <a:spcAft>
                <a:spcPct val="0"/>
              </a:spcAft>
              <a:defRPr sz="2800">
                <a:solidFill>
                  <a:schemeClr val="tx1"/>
                </a:solidFill>
                <a:latin typeface="Verdana" panose="020B0604030504040204" pitchFamily="34" charset="0"/>
              </a:defRPr>
            </a:lvl7pPr>
            <a:lvl8pPr marL="3429000" indent="-228600" eaLnBrk="0" fontAlgn="base" hangingPunct="0">
              <a:spcBef>
                <a:spcPct val="0"/>
              </a:spcBef>
              <a:spcAft>
                <a:spcPct val="0"/>
              </a:spcAft>
              <a:defRPr sz="2800">
                <a:solidFill>
                  <a:schemeClr val="tx1"/>
                </a:solidFill>
                <a:latin typeface="Verdana" panose="020B0604030504040204" pitchFamily="34" charset="0"/>
              </a:defRPr>
            </a:lvl8pPr>
            <a:lvl9pPr marL="3886200" indent="-228600" eaLnBrk="0" fontAlgn="base" hangingPunct="0">
              <a:spcBef>
                <a:spcPct val="0"/>
              </a:spcBef>
              <a:spcAft>
                <a:spcPct val="0"/>
              </a:spcAft>
              <a:defRPr sz="2800">
                <a:solidFill>
                  <a:schemeClr val="tx1"/>
                </a:solidFill>
                <a:latin typeface="Verdana" panose="020B0604030504040204" pitchFamily="34" charset="0"/>
              </a:defRPr>
            </a:lvl9pPr>
          </a:lstStyle>
          <a:p>
            <a:pPr eaLnBrk="1" hangingPunct="1"/>
            <a:r>
              <a:rPr lang="en-US" altLang="en-US" sz="3200"/>
              <a:t>Good Critical Thinking/Analysis</a:t>
            </a:r>
          </a:p>
          <a:p>
            <a:pPr eaLnBrk="1" hangingPunct="1"/>
            <a:r>
              <a:rPr lang="en-US" altLang="en-US" sz="3200"/>
              <a:t> allows you to be effective</a:t>
            </a:r>
          </a:p>
        </p:txBody>
      </p:sp>
    </p:spTree>
    <p:extLst>
      <p:ext uri="{BB962C8B-B14F-4D97-AF65-F5344CB8AC3E}">
        <p14:creationId xmlns:p14="http://schemas.microsoft.com/office/powerpoint/2010/main" val="19637505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66800"/>
            <a:ext cx="8229600" cy="4940491"/>
          </a:xfrm>
        </p:spPr>
        <p:txBody>
          <a:bodyPr>
            <a:normAutofit fontScale="85000" lnSpcReduction="20000"/>
          </a:bodyPr>
          <a:lstStyle/>
          <a:p>
            <a:pPr>
              <a:buNone/>
            </a:pPr>
            <a:r>
              <a:rPr lang="en-US" dirty="0" smtClean="0"/>
              <a:t>Analysis </a:t>
            </a:r>
            <a:r>
              <a:rPr lang="en-US" dirty="0"/>
              <a:t>of a critical argument means to evaluate whether its conclusion is rationally compelling/persuasive.   The analysis process involves determining whether the </a:t>
            </a:r>
            <a:r>
              <a:rPr lang="en-US" u="sng" dirty="0"/>
              <a:t>premises</a:t>
            </a:r>
            <a:r>
              <a:rPr lang="en-US" dirty="0"/>
              <a:t> of the argument are accurate/true (</a:t>
            </a:r>
            <a:r>
              <a:rPr lang="en-US" u="sng" dirty="0"/>
              <a:t>sound</a:t>
            </a:r>
            <a:r>
              <a:rPr lang="en-US" dirty="0"/>
              <a:t>) and whether the </a:t>
            </a:r>
            <a:r>
              <a:rPr lang="en-US" u="sng" dirty="0"/>
              <a:t>conclusion</a:t>
            </a:r>
            <a:r>
              <a:rPr lang="en-US" dirty="0"/>
              <a:t> is logically derived from the premises (</a:t>
            </a:r>
            <a:r>
              <a:rPr lang="en-US" u="sng" dirty="0"/>
              <a:t>valid</a:t>
            </a:r>
            <a:r>
              <a:rPr lang="en-US" dirty="0"/>
              <a:t>).  </a:t>
            </a:r>
            <a:endParaRPr lang="en-US" dirty="0" smtClean="0"/>
          </a:p>
          <a:p>
            <a:pPr>
              <a:buNone/>
            </a:pPr>
            <a:endParaRPr lang="en-US" dirty="0"/>
          </a:p>
          <a:p>
            <a:pPr>
              <a:buNone/>
            </a:pPr>
            <a:r>
              <a:rPr lang="en-US" dirty="0"/>
              <a:t>Analysis generally involves:</a:t>
            </a:r>
          </a:p>
          <a:p>
            <a:pPr lvl="0"/>
            <a:r>
              <a:rPr lang="en-US" u="sng" dirty="0" smtClean="0"/>
              <a:t>Identify premises/conclusion </a:t>
            </a:r>
            <a:r>
              <a:rPr lang="en-US" dirty="0" smtClean="0"/>
              <a:t>of a critical argument</a:t>
            </a:r>
          </a:p>
          <a:p>
            <a:pPr lvl="0"/>
            <a:r>
              <a:rPr lang="en-US" u="sng" dirty="0" smtClean="0"/>
              <a:t>Examining </a:t>
            </a:r>
            <a:r>
              <a:rPr lang="en-US" u="sng" dirty="0"/>
              <a:t>premises </a:t>
            </a:r>
            <a:r>
              <a:rPr lang="en-US" dirty="0"/>
              <a:t>to determining if they are accurate and objective and if not, to what extent they are subjective or inaccurate.  </a:t>
            </a:r>
          </a:p>
          <a:p>
            <a:pPr lvl="0"/>
            <a:r>
              <a:rPr lang="en-US" u="sng" dirty="0"/>
              <a:t>Examining the logic </a:t>
            </a:r>
            <a:r>
              <a:rPr lang="en-US" dirty="0"/>
              <a:t>used to derive the </a:t>
            </a:r>
            <a:r>
              <a:rPr lang="en-US" u="sng" dirty="0"/>
              <a:t>conclusion</a:t>
            </a:r>
            <a:r>
              <a:rPr lang="en-US" dirty="0"/>
              <a:t> to determine whether it is deductive or inductive and whether any logical fallacies exist.</a:t>
            </a:r>
          </a:p>
          <a:p>
            <a:endParaRPr lang="en-US" dirty="0"/>
          </a:p>
        </p:txBody>
      </p:sp>
      <p:sp>
        <p:nvSpPr>
          <p:cNvPr id="2" name="Title 1"/>
          <p:cNvSpPr>
            <a:spLocks noGrp="1"/>
          </p:cNvSpPr>
          <p:nvPr>
            <p:ph type="title"/>
          </p:nvPr>
        </p:nvSpPr>
        <p:spPr/>
        <p:txBody>
          <a:bodyPr>
            <a:normAutofit fontScale="90000"/>
          </a:bodyPr>
          <a:lstStyle/>
          <a:p>
            <a:r>
              <a:rPr lang="en-US" b="1" dirty="0" smtClean="0"/>
              <a:t>Analysis of Critical Arguments</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3"/>
          <p:cNvSpPr>
            <a:spLocks noGrp="1" noChangeArrowheads="1"/>
          </p:cNvSpPr>
          <p:nvPr>
            <p:ph idx="1"/>
          </p:nvPr>
        </p:nvSpPr>
        <p:spPr/>
        <p:txBody>
          <a:bodyPr>
            <a:normAutofit/>
          </a:bodyPr>
          <a:lstStyle/>
          <a:p>
            <a:pPr marL="365760" indent="-256032" eaLnBrk="1" fontAlgn="auto" hangingPunct="1">
              <a:spcAft>
                <a:spcPts val="0"/>
              </a:spcAft>
              <a:buFont typeface="Wingdings 2" pitchFamily="18" charset="2"/>
              <a:buNone/>
              <a:defRPr/>
            </a:pPr>
            <a:r>
              <a:rPr lang="en-US" sz="2000" b="1" dirty="0" smtClean="0"/>
              <a:t>Are the terms/words clearly understood/defined by the audience?  (Any HOS?)</a:t>
            </a:r>
          </a:p>
          <a:p>
            <a:pPr marL="365760" indent="-256032" eaLnBrk="1" fontAlgn="auto" hangingPunct="1">
              <a:spcAft>
                <a:spcPts val="0"/>
              </a:spcAft>
              <a:buFont typeface="Wingdings 2" pitchFamily="18" charset="2"/>
              <a:buNone/>
              <a:defRPr/>
            </a:pPr>
            <a:endParaRPr lang="en-US" sz="2000" b="1" dirty="0" smtClean="0"/>
          </a:p>
          <a:p>
            <a:pPr marL="365760" indent="-256032" eaLnBrk="1" fontAlgn="auto" hangingPunct="1">
              <a:spcAft>
                <a:spcPts val="0"/>
              </a:spcAft>
              <a:buFont typeface="Wingdings 2" pitchFamily="18" charset="2"/>
              <a:buNone/>
              <a:defRPr/>
            </a:pPr>
            <a:r>
              <a:rPr lang="en-US" sz="2000" b="1" dirty="0" smtClean="0"/>
              <a:t>Are the premises based on fact or opinion?  Are they true for all situations/communities or just for limited situations?</a:t>
            </a:r>
          </a:p>
          <a:p>
            <a:pPr marL="365760" indent="-256032" eaLnBrk="1" fontAlgn="auto" hangingPunct="1">
              <a:spcAft>
                <a:spcPts val="0"/>
              </a:spcAft>
              <a:buFont typeface="Wingdings 2" pitchFamily="18" charset="2"/>
              <a:buNone/>
              <a:defRPr/>
            </a:pPr>
            <a:endParaRPr lang="en-US" sz="2000" b="1" dirty="0" smtClean="0"/>
          </a:p>
          <a:p>
            <a:pPr marL="365760" indent="-256032" eaLnBrk="1" fontAlgn="auto" hangingPunct="1">
              <a:spcAft>
                <a:spcPts val="0"/>
              </a:spcAft>
              <a:buFont typeface="Wingdings 2" pitchFamily="18" charset="2"/>
              <a:buNone/>
              <a:defRPr/>
            </a:pPr>
            <a:r>
              <a:rPr lang="en-US" sz="2000" b="1" dirty="0" smtClean="0"/>
              <a:t>Is there a clear, logical progression from the premises to the conclusion?  Are there any terms/words in the conclusion that are not in the premises?  Are there any logical fallacies?</a:t>
            </a:r>
          </a:p>
        </p:txBody>
      </p:sp>
      <p:sp>
        <p:nvSpPr>
          <p:cNvPr id="20483" name="Text Box 5"/>
          <p:cNvSpPr txBox="1">
            <a:spLocks noChangeArrowheads="1"/>
          </p:cNvSpPr>
          <p:nvPr/>
        </p:nvSpPr>
        <p:spPr bwMode="auto">
          <a:xfrm>
            <a:off x="3057214" y="381000"/>
            <a:ext cx="3478837" cy="584775"/>
          </a:xfrm>
          <a:prstGeom prst="rect">
            <a:avLst/>
          </a:prstGeom>
          <a:noFill/>
          <a:ln w="9525">
            <a:noFill/>
            <a:miter lim="800000"/>
            <a:headEnd/>
            <a:tailEnd/>
          </a:ln>
        </p:spPr>
        <p:txBody>
          <a:bodyPr wrap="none">
            <a:spAutoFit/>
          </a:bodyPr>
          <a:lstStyle/>
          <a:p>
            <a:pPr algn="ctr"/>
            <a:r>
              <a:rPr lang="en-US" sz="3200" dirty="0"/>
              <a:t>Critical </a:t>
            </a:r>
            <a:r>
              <a:rPr lang="en-US" sz="3200" dirty="0" smtClean="0"/>
              <a:t>Analysis</a:t>
            </a:r>
            <a:endParaRPr lang="en-US" sz="2000"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Example</a:t>
            </a:r>
            <a:endParaRPr lang="en-US" dirty="0"/>
          </a:p>
        </p:txBody>
      </p:sp>
      <p:sp>
        <p:nvSpPr>
          <p:cNvPr id="25603" name="Content Placeholder 2"/>
          <p:cNvSpPr>
            <a:spLocks noGrp="1"/>
          </p:cNvSpPr>
          <p:nvPr>
            <p:ph idx="1"/>
          </p:nvPr>
        </p:nvSpPr>
        <p:spPr/>
        <p:txBody>
          <a:bodyPr/>
          <a:lstStyle/>
          <a:p>
            <a:pPr>
              <a:buFont typeface="Wingdings 3" panose="05040102010807070707" pitchFamily="18" charset="2"/>
              <a:buNone/>
            </a:pPr>
            <a:r>
              <a:rPr lang="en-US" altLang="en-US" smtClean="0"/>
              <a:t>Professor Tao should give all his students ‘A’ grades in this class.</a:t>
            </a:r>
          </a:p>
          <a:p>
            <a:pPr>
              <a:buFont typeface="Wingdings 3" panose="05040102010807070707" pitchFamily="18" charset="2"/>
              <a:buNone/>
            </a:pPr>
            <a:r>
              <a:rPr lang="en-US" altLang="en-US" smtClean="0"/>
              <a:t>Premises:</a:t>
            </a:r>
          </a:p>
          <a:p>
            <a:pPr marL="971550" lvl="1" indent="-514350">
              <a:buFont typeface="Lucida Sans Unicode" panose="020B0602030504020204" pitchFamily="34" charset="0"/>
              <a:buAutoNum type="arabicPeriod"/>
            </a:pPr>
            <a:r>
              <a:rPr lang="en-US" altLang="en-US" smtClean="0"/>
              <a:t>Receiving an ‘A’ grade in this class will help students get a good job</a:t>
            </a:r>
          </a:p>
          <a:p>
            <a:pPr marL="971550" lvl="1" indent="-514350">
              <a:buFont typeface="Lucida Sans Unicode" panose="020B0602030504020204" pitchFamily="34" charset="0"/>
              <a:buAutoNum type="arabicPeriod"/>
            </a:pPr>
            <a:r>
              <a:rPr lang="en-US" altLang="en-US" smtClean="0"/>
              <a:t>Professor Tao wants his students to succeed and get good jobs</a:t>
            </a:r>
          </a:p>
          <a:p>
            <a:pPr>
              <a:buFont typeface="Wingdings 3" panose="05040102010807070707" pitchFamily="18" charset="2"/>
              <a:buNone/>
            </a:pPr>
            <a:r>
              <a:rPr lang="en-US" altLang="en-US" smtClean="0"/>
              <a:t>Conclusion: Therefore, Professor Tao should give all his students ‘A’ grades in this class.</a:t>
            </a:r>
          </a:p>
          <a:p>
            <a:endParaRPr lang="en-US" altLang="en-US" smtClean="0"/>
          </a:p>
        </p:txBody>
      </p:sp>
    </p:spTree>
    <p:extLst>
      <p:ext uri="{BB962C8B-B14F-4D97-AF65-F5344CB8AC3E}">
        <p14:creationId xmlns:p14="http://schemas.microsoft.com/office/powerpoint/2010/main" val="39345523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Analysis</a:t>
            </a:r>
            <a:endParaRPr lang="en-US" dirty="0"/>
          </a:p>
        </p:txBody>
      </p:sp>
      <p:sp>
        <p:nvSpPr>
          <p:cNvPr id="3" name="Content Placeholder 2"/>
          <p:cNvSpPr>
            <a:spLocks noGrp="1"/>
          </p:cNvSpPr>
          <p:nvPr>
            <p:ph idx="1"/>
          </p:nvPr>
        </p:nvSpPr>
        <p:spPr/>
        <p:txBody>
          <a:bodyPr>
            <a:normAutofit fontScale="77500" lnSpcReduction="20000"/>
          </a:bodyPr>
          <a:lstStyle/>
          <a:p>
            <a:pPr>
              <a:buFont typeface="Wingdings 3" panose="05040102010807070707" pitchFamily="18" charset="2"/>
              <a:buNone/>
              <a:defRPr/>
            </a:pPr>
            <a:r>
              <a:rPr lang="en-US" dirty="0" smtClean="0"/>
              <a:t>Professor </a:t>
            </a:r>
            <a:r>
              <a:rPr lang="en-US" dirty="0"/>
              <a:t>Tao should give all his students ‘A’ grades in this class.</a:t>
            </a:r>
          </a:p>
          <a:p>
            <a:pPr>
              <a:buFont typeface="Wingdings 3" panose="05040102010807070707" pitchFamily="18" charset="2"/>
              <a:buNone/>
              <a:defRPr/>
            </a:pPr>
            <a:r>
              <a:rPr lang="en-US" dirty="0"/>
              <a:t>Premises:</a:t>
            </a:r>
          </a:p>
          <a:p>
            <a:pPr marL="971550" lvl="1" indent="-514350">
              <a:buFont typeface="+mj-lt"/>
              <a:buAutoNum type="arabicPeriod"/>
              <a:defRPr/>
            </a:pPr>
            <a:r>
              <a:rPr lang="en-US" dirty="0"/>
              <a:t>Receiving an ‘A’ grade in this class will </a:t>
            </a:r>
            <a:r>
              <a:rPr lang="en-US" dirty="0">
                <a:solidFill>
                  <a:srgbClr val="FF0000"/>
                </a:solidFill>
              </a:rPr>
              <a:t>help</a:t>
            </a:r>
            <a:r>
              <a:rPr lang="en-US" dirty="0"/>
              <a:t> students get a </a:t>
            </a:r>
            <a:r>
              <a:rPr lang="en-US" dirty="0">
                <a:solidFill>
                  <a:srgbClr val="FF0000"/>
                </a:solidFill>
              </a:rPr>
              <a:t>good</a:t>
            </a:r>
            <a:r>
              <a:rPr lang="en-US" dirty="0"/>
              <a:t> job</a:t>
            </a:r>
          </a:p>
          <a:p>
            <a:pPr marL="971550" lvl="1" indent="-514350">
              <a:buFont typeface="+mj-lt"/>
              <a:buAutoNum type="arabicPeriod"/>
              <a:defRPr/>
            </a:pPr>
            <a:r>
              <a:rPr lang="en-US" dirty="0"/>
              <a:t>Professor Tao </a:t>
            </a:r>
            <a:r>
              <a:rPr lang="en-US" dirty="0">
                <a:solidFill>
                  <a:srgbClr val="FF0000"/>
                </a:solidFill>
              </a:rPr>
              <a:t>wants</a:t>
            </a:r>
            <a:r>
              <a:rPr lang="en-US" dirty="0"/>
              <a:t> his students to </a:t>
            </a:r>
            <a:r>
              <a:rPr lang="en-US" dirty="0">
                <a:solidFill>
                  <a:srgbClr val="FF0000"/>
                </a:solidFill>
              </a:rPr>
              <a:t>succeed and </a:t>
            </a:r>
            <a:r>
              <a:rPr lang="en-US" dirty="0"/>
              <a:t>get </a:t>
            </a:r>
            <a:r>
              <a:rPr lang="en-US" dirty="0">
                <a:solidFill>
                  <a:srgbClr val="FF0000"/>
                </a:solidFill>
              </a:rPr>
              <a:t>good</a:t>
            </a:r>
            <a:r>
              <a:rPr lang="en-US" dirty="0"/>
              <a:t> jobs</a:t>
            </a:r>
          </a:p>
          <a:p>
            <a:pPr>
              <a:buFont typeface="Wingdings 3" panose="05040102010807070707" pitchFamily="18" charset="2"/>
              <a:buNone/>
              <a:defRPr/>
            </a:pPr>
            <a:r>
              <a:rPr lang="en-US" dirty="0"/>
              <a:t>Conclusion: Therefore, Professor Tao should </a:t>
            </a:r>
            <a:r>
              <a:rPr lang="en-US" dirty="0">
                <a:solidFill>
                  <a:srgbClr val="FF0000"/>
                </a:solidFill>
              </a:rPr>
              <a:t>give all </a:t>
            </a:r>
            <a:r>
              <a:rPr lang="en-US" dirty="0"/>
              <a:t>his students ‘A’ grades in this class.</a:t>
            </a:r>
          </a:p>
          <a:p>
            <a:pPr>
              <a:buFont typeface="Wingdings 3" panose="05040102010807070707" pitchFamily="18" charset="2"/>
              <a:buNone/>
              <a:defRPr/>
            </a:pPr>
            <a:r>
              <a:rPr lang="en-US" dirty="0"/>
              <a:t> </a:t>
            </a:r>
          </a:p>
          <a:p>
            <a:pPr>
              <a:defRPr/>
            </a:pPr>
            <a:r>
              <a:rPr lang="en-US" dirty="0" smtClean="0"/>
              <a:t>Note HOS issues in red</a:t>
            </a:r>
          </a:p>
          <a:p>
            <a:pPr>
              <a:defRPr/>
            </a:pPr>
            <a:r>
              <a:rPr lang="en-US" dirty="0" smtClean="0"/>
              <a:t>Neither valid nor sound, both premises are highly inductive/subjective</a:t>
            </a:r>
          </a:p>
          <a:p>
            <a:pPr>
              <a:defRPr/>
            </a:pPr>
            <a:r>
              <a:rPr lang="en-US" dirty="0" smtClean="0"/>
              <a:t>Particularly, note ‘and’ in premise 2, which links irrelevant term,  ‘success’, to ‘good’</a:t>
            </a:r>
          </a:p>
          <a:p>
            <a:pPr>
              <a:defRPr/>
            </a:pPr>
            <a:endParaRPr lang="en-US" dirty="0"/>
          </a:p>
        </p:txBody>
      </p:sp>
    </p:spTree>
    <p:extLst>
      <p:ext uri="{BB962C8B-B14F-4D97-AF65-F5344CB8AC3E}">
        <p14:creationId xmlns:p14="http://schemas.microsoft.com/office/powerpoint/2010/main" val="26295047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Analysis</a:t>
            </a:r>
            <a:endParaRPr lang="en-US" dirty="0"/>
          </a:p>
        </p:txBody>
      </p:sp>
      <p:sp>
        <p:nvSpPr>
          <p:cNvPr id="3" name="Content Placeholder 2"/>
          <p:cNvSpPr>
            <a:spLocks noGrp="1"/>
          </p:cNvSpPr>
          <p:nvPr>
            <p:ph idx="1"/>
          </p:nvPr>
        </p:nvSpPr>
        <p:spPr>
          <a:xfrm>
            <a:off x="457200" y="1600200"/>
            <a:ext cx="8305800" cy="3200400"/>
          </a:xfrm>
        </p:spPr>
        <p:txBody>
          <a:bodyPr>
            <a:normAutofit fontScale="92500" lnSpcReduction="10000"/>
          </a:bodyPr>
          <a:lstStyle/>
          <a:p>
            <a:pPr>
              <a:buFont typeface="Wingdings 3" panose="05040102010807070707" pitchFamily="18" charset="2"/>
              <a:buNone/>
              <a:defRPr/>
            </a:pPr>
            <a:r>
              <a:rPr lang="en-US" dirty="0" err="1"/>
              <a:t>Gencyclovir</a:t>
            </a:r>
            <a:r>
              <a:rPr lang="en-US" dirty="0"/>
              <a:t> will help manage cancer symptoms in elderly adults.</a:t>
            </a:r>
          </a:p>
          <a:p>
            <a:pPr>
              <a:buFont typeface="Wingdings 3" panose="05040102010807070707" pitchFamily="18" charset="2"/>
              <a:buNone/>
              <a:defRPr/>
            </a:pPr>
            <a:r>
              <a:rPr lang="en-US" dirty="0"/>
              <a:t>Premises:</a:t>
            </a:r>
          </a:p>
          <a:p>
            <a:pPr marL="971550" lvl="1" indent="-514350">
              <a:buFont typeface="+mj-lt"/>
              <a:buAutoNum type="arabicPeriod"/>
              <a:defRPr/>
            </a:pPr>
            <a:r>
              <a:rPr lang="en-US" dirty="0" err="1"/>
              <a:t>Gencyclovir</a:t>
            </a:r>
            <a:r>
              <a:rPr lang="en-US" dirty="0"/>
              <a:t> has been proven in clinical tests to help manage cancer symptoms in rats.</a:t>
            </a:r>
          </a:p>
          <a:p>
            <a:pPr marL="971550" lvl="1" indent="-514350">
              <a:buFont typeface="+mj-lt"/>
              <a:buAutoNum type="arabicPeriod"/>
              <a:defRPr/>
            </a:pPr>
            <a:r>
              <a:rPr lang="en-US" dirty="0"/>
              <a:t>Rats are mammals.</a:t>
            </a:r>
          </a:p>
          <a:p>
            <a:pPr marL="971550" lvl="1" indent="-514350">
              <a:buFont typeface="+mj-lt"/>
              <a:buAutoNum type="arabicPeriod"/>
              <a:defRPr/>
            </a:pPr>
            <a:r>
              <a:rPr lang="en-US" dirty="0"/>
              <a:t>Elderly adults are mammals.</a:t>
            </a:r>
          </a:p>
          <a:p>
            <a:pPr>
              <a:buFont typeface="Wingdings 3" panose="05040102010807070707" pitchFamily="18" charset="2"/>
              <a:buNone/>
              <a:defRPr/>
            </a:pPr>
            <a:r>
              <a:rPr lang="en-US" dirty="0"/>
              <a:t>Conclusion:  Therefore, </a:t>
            </a:r>
            <a:r>
              <a:rPr lang="en-US" dirty="0" err="1"/>
              <a:t>Gencyclovir</a:t>
            </a:r>
            <a:r>
              <a:rPr lang="en-US" dirty="0"/>
              <a:t> will help manage cancer symptoms in elderly adults.</a:t>
            </a:r>
          </a:p>
          <a:p>
            <a:pPr>
              <a:buFont typeface="Wingdings 3" panose="05040102010807070707" pitchFamily="18" charset="2"/>
              <a:buNone/>
              <a:defRPr/>
            </a:pPr>
            <a:endParaRPr lang="en-US" dirty="0"/>
          </a:p>
        </p:txBody>
      </p:sp>
    </p:spTree>
    <p:extLst>
      <p:ext uri="{BB962C8B-B14F-4D97-AF65-F5344CB8AC3E}">
        <p14:creationId xmlns:p14="http://schemas.microsoft.com/office/powerpoint/2010/main" val="17163603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457200"/>
            <a:ext cx="8305800" cy="3200400"/>
          </a:xfrm>
        </p:spPr>
        <p:txBody>
          <a:bodyPr>
            <a:normAutofit fontScale="92500" lnSpcReduction="10000"/>
          </a:bodyPr>
          <a:lstStyle/>
          <a:p>
            <a:pPr>
              <a:buFont typeface="Wingdings 3" panose="05040102010807070707" pitchFamily="18" charset="2"/>
              <a:buNone/>
              <a:defRPr/>
            </a:pPr>
            <a:r>
              <a:rPr lang="en-US" dirty="0" err="1"/>
              <a:t>Gencyclovir</a:t>
            </a:r>
            <a:r>
              <a:rPr lang="en-US" dirty="0"/>
              <a:t> will help manage cancer symptoms in elderly adults.</a:t>
            </a:r>
          </a:p>
          <a:p>
            <a:pPr>
              <a:buFont typeface="Wingdings 3" panose="05040102010807070707" pitchFamily="18" charset="2"/>
              <a:buNone/>
              <a:defRPr/>
            </a:pPr>
            <a:r>
              <a:rPr lang="en-US" dirty="0"/>
              <a:t>Premises:</a:t>
            </a:r>
          </a:p>
          <a:p>
            <a:pPr marL="971550" lvl="1" indent="-514350">
              <a:buFont typeface="+mj-lt"/>
              <a:buAutoNum type="arabicPeriod"/>
              <a:defRPr/>
            </a:pPr>
            <a:r>
              <a:rPr lang="en-US" dirty="0" err="1"/>
              <a:t>Gencyclovir</a:t>
            </a:r>
            <a:r>
              <a:rPr lang="en-US" dirty="0"/>
              <a:t> has been </a:t>
            </a:r>
            <a:r>
              <a:rPr lang="en-US" dirty="0">
                <a:solidFill>
                  <a:srgbClr val="FF0000"/>
                </a:solidFill>
              </a:rPr>
              <a:t>proven</a:t>
            </a:r>
            <a:r>
              <a:rPr lang="en-US" dirty="0"/>
              <a:t> in clinical tests to </a:t>
            </a:r>
            <a:r>
              <a:rPr lang="en-US" dirty="0">
                <a:solidFill>
                  <a:srgbClr val="FF0000"/>
                </a:solidFill>
              </a:rPr>
              <a:t>help manage </a:t>
            </a:r>
            <a:r>
              <a:rPr lang="en-US" dirty="0"/>
              <a:t>cancer symptoms in rats.</a:t>
            </a:r>
          </a:p>
          <a:p>
            <a:pPr marL="971550" lvl="1" indent="-514350">
              <a:buFont typeface="+mj-lt"/>
              <a:buAutoNum type="arabicPeriod"/>
              <a:defRPr/>
            </a:pPr>
            <a:r>
              <a:rPr lang="en-US" dirty="0"/>
              <a:t>Rats are mammals.</a:t>
            </a:r>
          </a:p>
          <a:p>
            <a:pPr marL="971550" lvl="1" indent="-514350">
              <a:buFont typeface="+mj-lt"/>
              <a:buAutoNum type="arabicPeriod"/>
              <a:defRPr/>
            </a:pPr>
            <a:r>
              <a:rPr lang="en-US" dirty="0">
                <a:solidFill>
                  <a:srgbClr val="FF0000"/>
                </a:solidFill>
              </a:rPr>
              <a:t>Elderly</a:t>
            </a:r>
            <a:r>
              <a:rPr lang="en-US" dirty="0"/>
              <a:t> adults are mammals.</a:t>
            </a:r>
          </a:p>
          <a:p>
            <a:pPr>
              <a:buFont typeface="Wingdings 3" panose="05040102010807070707" pitchFamily="18" charset="2"/>
              <a:buNone/>
              <a:defRPr/>
            </a:pPr>
            <a:r>
              <a:rPr lang="en-US" dirty="0"/>
              <a:t>Conclusion:  Therefore, </a:t>
            </a:r>
            <a:r>
              <a:rPr lang="en-US" dirty="0" err="1"/>
              <a:t>Gencyclovir</a:t>
            </a:r>
            <a:r>
              <a:rPr lang="en-US" dirty="0"/>
              <a:t> will help manage cancer symptoms in elderly adults.</a:t>
            </a:r>
          </a:p>
          <a:p>
            <a:pPr>
              <a:buFont typeface="Wingdings 3" panose="05040102010807070707" pitchFamily="18" charset="2"/>
              <a:buNone/>
              <a:defRPr/>
            </a:pPr>
            <a:endParaRPr lang="en-US" dirty="0"/>
          </a:p>
        </p:txBody>
      </p:sp>
      <p:sp>
        <p:nvSpPr>
          <p:cNvPr id="28675" name="TextBox 3"/>
          <p:cNvSpPr txBox="1">
            <a:spLocks noChangeArrowheads="1"/>
          </p:cNvSpPr>
          <p:nvPr/>
        </p:nvSpPr>
        <p:spPr bwMode="auto">
          <a:xfrm>
            <a:off x="609600" y="3810000"/>
            <a:ext cx="7467600" cy="255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800">
                <a:solidFill>
                  <a:schemeClr val="tx1"/>
                </a:solidFill>
                <a:latin typeface="Verdana" panose="020B0604030504040204" pitchFamily="34" charset="0"/>
              </a:defRPr>
            </a:lvl1pPr>
            <a:lvl2pPr marL="742950" indent="-285750" eaLnBrk="0" hangingPunct="0">
              <a:defRPr sz="2800">
                <a:solidFill>
                  <a:schemeClr val="tx1"/>
                </a:solidFill>
                <a:latin typeface="Verdana" panose="020B0604030504040204" pitchFamily="34" charset="0"/>
              </a:defRPr>
            </a:lvl2pPr>
            <a:lvl3pPr marL="1143000" indent="-228600" eaLnBrk="0" hangingPunct="0">
              <a:defRPr sz="2800">
                <a:solidFill>
                  <a:schemeClr val="tx1"/>
                </a:solidFill>
                <a:latin typeface="Verdana" panose="020B0604030504040204" pitchFamily="34" charset="0"/>
              </a:defRPr>
            </a:lvl3pPr>
            <a:lvl4pPr marL="1600200" indent="-228600" eaLnBrk="0" hangingPunct="0">
              <a:defRPr sz="2800">
                <a:solidFill>
                  <a:schemeClr val="tx1"/>
                </a:solidFill>
                <a:latin typeface="Verdana" panose="020B0604030504040204" pitchFamily="34" charset="0"/>
              </a:defRPr>
            </a:lvl4pPr>
            <a:lvl5pPr marL="2057400" indent="-228600" eaLnBrk="0" hangingPunct="0">
              <a:defRPr sz="2800">
                <a:solidFill>
                  <a:schemeClr val="tx1"/>
                </a:solidFill>
                <a:latin typeface="Verdana" panose="020B0604030504040204" pitchFamily="34" charset="0"/>
              </a:defRPr>
            </a:lvl5pPr>
            <a:lvl6pPr marL="2514600" indent="-228600" eaLnBrk="0" fontAlgn="base" hangingPunct="0">
              <a:spcBef>
                <a:spcPct val="0"/>
              </a:spcBef>
              <a:spcAft>
                <a:spcPct val="0"/>
              </a:spcAft>
              <a:defRPr sz="2800">
                <a:solidFill>
                  <a:schemeClr val="tx1"/>
                </a:solidFill>
                <a:latin typeface="Verdana" panose="020B0604030504040204" pitchFamily="34" charset="0"/>
              </a:defRPr>
            </a:lvl6pPr>
            <a:lvl7pPr marL="2971800" indent="-228600" eaLnBrk="0" fontAlgn="base" hangingPunct="0">
              <a:spcBef>
                <a:spcPct val="0"/>
              </a:spcBef>
              <a:spcAft>
                <a:spcPct val="0"/>
              </a:spcAft>
              <a:defRPr sz="2800">
                <a:solidFill>
                  <a:schemeClr val="tx1"/>
                </a:solidFill>
                <a:latin typeface="Verdana" panose="020B0604030504040204" pitchFamily="34" charset="0"/>
              </a:defRPr>
            </a:lvl7pPr>
            <a:lvl8pPr marL="3429000" indent="-228600" eaLnBrk="0" fontAlgn="base" hangingPunct="0">
              <a:spcBef>
                <a:spcPct val="0"/>
              </a:spcBef>
              <a:spcAft>
                <a:spcPct val="0"/>
              </a:spcAft>
              <a:defRPr sz="2800">
                <a:solidFill>
                  <a:schemeClr val="tx1"/>
                </a:solidFill>
                <a:latin typeface="Verdana" panose="020B0604030504040204" pitchFamily="34" charset="0"/>
              </a:defRPr>
            </a:lvl8pPr>
            <a:lvl9pPr marL="3886200" indent="-228600" eaLnBrk="0" fontAlgn="base" hangingPunct="0">
              <a:spcBef>
                <a:spcPct val="0"/>
              </a:spcBef>
              <a:spcAft>
                <a:spcPct val="0"/>
              </a:spcAft>
              <a:defRPr sz="2800">
                <a:solidFill>
                  <a:schemeClr val="tx1"/>
                </a:solidFill>
                <a:latin typeface="Verdana" panose="020B0604030504040204" pitchFamily="34" charset="0"/>
              </a:defRPr>
            </a:lvl9pPr>
          </a:lstStyle>
          <a:p>
            <a:pPr eaLnBrk="1" hangingPunct="1"/>
            <a:r>
              <a:rPr lang="en-US" altLang="en-US" sz="2000" dirty="0"/>
              <a:t>Not </a:t>
            </a:r>
            <a:r>
              <a:rPr lang="en-US" altLang="en-US" sz="2000" dirty="0" smtClean="0"/>
              <a:t>a critical argument.  (informational)  </a:t>
            </a:r>
            <a:endParaRPr lang="en-US" altLang="en-US" sz="2000" dirty="0"/>
          </a:p>
          <a:p>
            <a:pPr eaLnBrk="1" hangingPunct="1"/>
            <a:r>
              <a:rPr lang="en-US" altLang="en-US" sz="2000" dirty="0"/>
              <a:t>While the premises are true (note HOS in red), the logic that all mammals are the same is not correct (fallacy of equivocation). </a:t>
            </a:r>
          </a:p>
          <a:p>
            <a:pPr eaLnBrk="1" hangingPunct="1"/>
            <a:r>
              <a:rPr lang="en-US" altLang="en-US" sz="2000" dirty="0"/>
              <a:t>Note how conclusion gets around HOS issues by using same language (‘help manage’ and ‘elderly’).  Removes need to define term with respect to the argument, but may weaken conclusion/argument.</a:t>
            </a:r>
          </a:p>
        </p:txBody>
      </p:sp>
    </p:spTree>
    <p:extLst>
      <p:ext uri="{BB962C8B-B14F-4D97-AF65-F5344CB8AC3E}">
        <p14:creationId xmlns:p14="http://schemas.microsoft.com/office/powerpoint/2010/main" val="3655404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228600"/>
            <a:ext cx="8229600" cy="5029200"/>
          </a:xfrm>
        </p:spPr>
        <p:txBody>
          <a:bodyPr>
            <a:normAutofit fontScale="25000" lnSpcReduction="20000"/>
          </a:bodyPr>
          <a:lstStyle/>
          <a:p>
            <a:pPr>
              <a:buFont typeface="Wingdings 3" panose="05040102010807070707" pitchFamily="18" charset="2"/>
              <a:buNone/>
              <a:defRPr/>
            </a:pPr>
            <a:r>
              <a:rPr lang="en-US" sz="9600" dirty="0" smtClean="0"/>
              <a:t>Premises</a:t>
            </a:r>
            <a:r>
              <a:rPr lang="en-US" sz="9600" dirty="0"/>
              <a:t>:</a:t>
            </a:r>
          </a:p>
          <a:p>
            <a:pPr marL="971550" lvl="1" indent="-514350">
              <a:buFont typeface="+mj-lt"/>
              <a:buAutoNum type="arabicPeriod"/>
              <a:defRPr/>
            </a:pPr>
            <a:r>
              <a:rPr lang="en-US" sz="9600" dirty="0"/>
              <a:t>China has the largest population in the world.</a:t>
            </a:r>
          </a:p>
          <a:p>
            <a:pPr marL="971550" lvl="1" indent="-514350">
              <a:buFont typeface="+mj-lt"/>
              <a:buAutoNum type="arabicPeriod"/>
              <a:defRPr/>
            </a:pPr>
            <a:r>
              <a:rPr lang="en-US" sz="9600" dirty="0"/>
              <a:t>All people require goods and services.</a:t>
            </a:r>
          </a:p>
          <a:p>
            <a:pPr marL="971550" lvl="1" indent="-514350">
              <a:buFont typeface="+mj-lt"/>
              <a:buAutoNum type="arabicPeriod"/>
              <a:defRPr/>
            </a:pPr>
            <a:r>
              <a:rPr lang="en-US" sz="9600" dirty="0"/>
              <a:t>Successful business means selling large amounts of goods and services.</a:t>
            </a:r>
          </a:p>
          <a:p>
            <a:pPr marL="971550" lvl="1" indent="-514350">
              <a:buFont typeface="+mj-lt"/>
              <a:buAutoNum type="arabicPeriod"/>
              <a:defRPr/>
            </a:pPr>
            <a:r>
              <a:rPr lang="en-US" sz="9600" dirty="0"/>
              <a:t>The selling of goods and services requires effective communications.</a:t>
            </a:r>
          </a:p>
          <a:p>
            <a:pPr marL="971550" lvl="1" indent="-514350">
              <a:buFont typeface="+mj-lt"/>
              <a:buAutoNum type="arabicPeriod"/>
              <a:defRPr/>
            </a:pPr>
            <a:r>
              <a:rPr lang="en-US" sz="9600" dirty="0"/>
              <a:t>Speaking the same language is required for effective communications.</a:t>
            </a:r>
          </a:p>
          <a:p>
            <a:pPr marL="971550" lvl="1" indent="-514350">
              <a:buFont typeface="+mj-lt"/>
              <a:buAutoNum type="arabicPeriod"/>
              <a:defRPr/>
            </a:pPr>
            <a:r>
              <a:rPr lang="en-US" sz="9600" dirty="0"/>
              <a:t>Chinese is the language spoken by the people of China.</a:t>
            </a:r>
          </a:p>
          <a:p>
            <a:pPr>
              <a:buFont typeface="Wingdings 3" panose="05040102010807070707" pitchFamily="18" charset="2"/>
              <a:buNone/>
              <a:defRPr/>
            </a:pPr>
            <a:r>
              <a:rPr lang="en-US" sz="9600" dirty="0"/>
              <a:t>Conclusion: Therefore, to be successful in business, one should learn to speak Chinese.</a:t>
            </a:r>
          </a:p>
          <a:p>
            <a:pPr>
              <a:buFont typeface="Wingdings 3" panose="05040102010807070707" pitchFamily="18" charset="2"/>
              <a:buNone/>
              <a:defRPr/>
            </a:pPr>
            <a:endParaRPr lang="en-US" dirty="0"/>
          </a:p>
          <a:p>
            <a:pPr>
              <a:buFont typeface="Wingdings 3" panose="05040102010807070707" pitchFamily="18" charset="2"/>
              <a:buNone/>
              <a:defRPr/>
            </a:pPr>
            <a:endParaRPr lang="en-US" dirty="0"/>
          </a:p>
        </p:txBody>
      </p:sp>
    </p:spTree>
    <p:extLst>
      <p:ext uri="{BB962C8B-B14F-4D97-AF65-F5344CB8AC3E}">
        <p14:creationId xmlns:p14="http://schemas.microsoft.com/office/powerpoint/2010/main" val="94820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endParaRPr lang="en-US"/>
          </a:p>
        </p:txBody>
      </p:sp>
      <p:sp>
        <p:nvSpPr>
          <p:cNvPr id="3" name="Content Placeholder 2"/>
          <p:cNvSpPr>
            <a:spLocks noGrp="1"/>
          </p:cNvSpPr>
          <p:nvPr>
            <p:ph idx="1"/>
          </p:nvPr>
        </p:nvSpPr>
        <p:spPr>
          <a:xfrm>
            <a:off x="457200" y="1600200"/>
            <a:ext cx="8229600" cy="3657600"/>
          </a:xfrm>
        </p:spPr>
        <p:txBody>
          <a:bodyPr>
            <a:normAutofit fontScale="70000" lnSpcReduction="20000"/>
          </a:bodyPr>
          <a:lstStyle/>
          <a:p>
            <a:pPr>
              <a:buFont typeface="Wingdings 3" panose="05040102010807070707" pitchFamily="18" charset="2"/>
              <a:buNone/>
              <a:defRPr/>
            </a:pPr>
            <a:r>
              <a:rPr lang="en-US" dirty="0"/>
              <a:t>To be successful in business, one should learn to speak Chinese.</a:t>
            </a:r>
          </a:p>
          <a:p>
            <a:pPr>
              <a:buFont typeface="Wingdings 3" panose="05040102010807070707" pitchFamily="18" charset="2"/>
              <a:buNone/>
              <a:defRPr/>
            </a:pPr>
            <a:r>
              <a:rPr lang="en-US" dirty="0"/>
              <a:t>Premises:</a:t>
            </a:r>
          </a:p>
          <a:p>
            <a:pPr marL="971550" lvl="1" indent="-514350">
              <a:buFont typeface="+mj-lt"/>
              <a:buAutoNum type="arabicPeriod"/>
              <a:defRPr/>
            </a:pPr>
            <a:r>
              <a:rPr lang="en-US" dirty="0"/>
              <a:t>China has the </a:t>
            </a:r>
            <a:r>
              <a:rPr lang="en-US" dirty="0">
                <a:solidFill>
                  <a:srgbClr val="FF0000"/>
                </a:solidFill>
              </a:rPr>
              <a:t>largest</a:t>
            </a:r>
            <a:r>
              <a:rPr lang="en-US" dirty="0"/>
              <a:t> population in the world.</a:t>
            </a:r>
          </a:p>
          <a:p>
            <a:pPr marL="971550" lvl="1" indent="-514350">
              <a:buFont typeface="+mj-lt"/>
              <a:buAutoNum type="arabicPeriod"/>
              <a:defRPr/>
            </a:pPr>
            <a:r>
              <a:rPr lang="en-US" dirty="0">
                <a:solidFill>
                  <a:srgbClr val="FF0000"/>
                </a:solidFill>
              </a:rPr>
              <a:t>All</a:t>
            </a:r>
            <a:r>
              <a:rPr lang="en-US" dirty="0"/>
              <a:t> people require goods and services.</a:t>
            </a:r>
          </a:p>
          <a:p>
            <a:pPr marL="971550" lvl="1" indent="-514350">
              <a:buFont typeface="+mj-lt"/>
              <a:buAutoNum type="arabicPeriod"/>
              <a:defRPr/>
            </a:pPr>
            <a:r>
              <a:rPr lang="en-US" dirty="0"/>
              <a:t>Successful business means selling </a:t>
            </a:r>
            <a:r>
              <a:rPr lang="en-US" dirty="0">
                <a:solidFill>
                  <a:srgbClr val="FF0000"/>
                </a:solidFill>
              </a:rPr>
              <a:t>large</a:t>
            </a:r>
            <a:r>
              <a:rPr lang="en-US" dirty="0"/>
              <a:t> amounts of goods and services.</a:t>
            </a:r>
          </a:p>
          <a:p>
            <a:pPr marL="971550" lvl="1" indent="-514350">
              <a:buFont typeface="+mj-lt"/>
              <a:buAutoNum type="arabicPeriod"/>
              <a:defRPr/>
            </a:pPr>
            <a:r>
              <a:rPr lang="en-US" dirty="0"/>
              <a:t>The selling of goods and services requires </a:t>
            </a:r>
            <a:r>
              <a:rPr lang="en-US" dirty="0">
                <a:solidFill>
                  <a:srgbClr val="FF0000"/>
                </a:solidFill>
              </a:rPr>
              <a:t>effective</a:t>
            </a:r>
            <a:r>
              <a:rPr lang="en-US" dirty="0"/>
              <a:t> communications.</a:t>
            </a:r>
          </a:p>
          <a:p>
            <a:pPr marL="971550" lvl="1" indent="-514350">
              <a:buFont typeface="+mj-lt"/>
              <a:buAutoNum type="arabicPeriod"/>
              <a:defRPr/>
            </a:pPr>
            <a:r>
              <a:rPr lang="en-US" dirty="0"/>
              <a:t>Speaking the same language is required for </a:t>
            </a:r>
            <a:r>
              <a:rPr lang="en-US" dirty="0">
                <a:solidFill>
                  <a:srgbClr val="FF0000"/>
                </a:solidFill>
              </a:rPr>
              <a:t>effective</a:t>
            </a:r>
            <a:r>
              <a:rPr lang="en-US" dirty="0"/>
              <a:t> communications.</a:t>
            </a:r>
          </a:p>
          <a:p>
            <a:pPr marL="971550" lvl="1" indent="-514350">
              <a:buFont typeface="+mj-lt"/>
              <a:buAutoNum type="arabicPeriod"/>
              <a:defRPr/>
            </a:pPr>
            <a:r>
              <a:rPr lang="en-US" dirty="0"/>
              <a:t>Chinese is the language spoken by the people of China.</a:t>
            </a:r>
          </a:p>
          <a:p>
            <a:pPr>
              <a:buFont typeface="Wingdings 3" panose="05040102010807070707" pitchFamily="18" charset="2"/>
              <a:buNone/>
              <a:defRPr/>
            </a:pPr>
            <a:r>
              <a:rPr lang="en-US" dirty="0"/>
              <a:t>Conclusion: Therefore, to be successful in business, one should </a:t>
            </a:r>
            <a:r>
              <a:rPr lang="en-US" dirty="0">
                <a:solidFill>
                  <a:srgbClr val="FF0000"/>
                </a:solidFill>
              </a:rPr>
              <a:t>learn to speak</a:t>
            </a:r>
            <a:r>
              <a:rPr lang="en-US" dirty="0"/>
              <a:t> Chinese.</a:t>
            </a:r>
          </a:p>
          <a:p>
            <a:pPr>
              <a:buFont typeface="Wingdings 3" panose="05040102010807070707" pitchFamily="18" charset="2"/>
              <a:buNone/>
              <a:defRPr/>
            </a:pPr>
            <a:endParaRPr lang="en-US" dirty="0"/>
          </a:p>
          <a:p>
            <a:pPr>
              <a:buFont typeface="Wingdings 3" panose="05040102010807070707" pitchFamily="18" charset="2"/>
              <a:buNone/>
              <a:defRPr/>
            </a:pPr>
            <a:endParaRPr lang="en-US" dirty="0"/>
          </a:p>
        </p:txBody>
      </p:sp>
      <p:sp>
        <p:nvSpPr>
          <p:cNvPr id="30724" name="TextBox 3"/>
          <p:cNvSpPr txBox="1">
            <a:spLocks noChangeArrowheads="1"/>
          </p:cNvSpPr>
          <p:nvPr/>
        </p:nvSpPr>
        <p:spPr bwMode="auto">
          <a:xfrm>
            <a:off x="533400" y="4419600"/>
            <a:ext cx="8229600"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800">
                <a:solidFill>
                  <a:schemeClr val="tx1"/>
                </a:solidFill>
                <a:latin typeface="Verdana" panose="020B0604030504040204" pitchFamily="34" charset="0"/>
              </a:defRPr>
            </a:lvl1pPr>
            <a:lvl2pPr marL="742950" indent="-285750" eaLnBrk="0" hangingPunct="0">
              <a:defRPr sz="2800">
                <a:solidFill>
                  <a:schemeClr val="tx1"/>
                </a:solidFill>
                <a:latin typeface="Verdana" panose="020B0604030504040204" pitchFamily="34" charset="0"/>
              </a:defRPr>
            </a:lvl2pPr>
            <a:lvl3pPr marL="1143000" indent="-228600" eaLnBrk="0" hangingPunct="0">
              <a:defRPr sz="2800">
                <a:solidFill>
                  <a:schemeClr val="tx1"/>
                </a:solidFill>
                <a:latin typeface="Verdana" panose="020B0604030504040204" pitchFamily="34" charset="0"/>
              </a:defRPr>
            </a:lvl3pPr>
            <a:lvl4pPr marL="1600200" indent="-228600" eaLnBrk="0" hangingPunct="0">
              <a:defRPr sz="2800">
                <a:solidFill>
                  <a:schemeClr val="tx1"/>
                </a:solidFill>
                <a:latin typeface="Verdana" panose="020B0604030504040204" pitchFamily="34" charset="0"/>
              </a:defRPr>
            </a:lvl4pPr>
            <a:lvl5pPr marL="2057400" indent="-228600" eaLnBrk="0" hangingPunct="0">
              <a:defRPr sz="2800">
                <a:solidFill>
                  <a:schemeClr val="tx1"/>
                </a:solidFill>
                <a:latin typeface="Verdana" panose="020B0604030504040204" pitchFamily="34" charset="0"/>
              </a:defRPr>
            </a:lvl5pPr>
            <a:lvl6pPr marL="2514600" indent="-228600" eaLnBrk="0" fontAlgn="base" hangingPunct="0">
              <a:spcBef>
                <a:spcPct val="0"/>
              </a:spcBef>
              <a:spcAft>
                <a:spcPct val="0"/>
              </a:spcAft>
              <a:defRPr sz="2800">
                <a:solidFill>
                  <a:schemeClr val="tx1"/>
                </a:solidFill>
                <a:latin typeface="Verdana" panose="020B0604030504040204" pitchFamily="34" charset="0"/>
              </a:defRPr>
            </a:lvl6pPr>
            <a:lvl7pPr marL="2971800" indent="-228600" eaLnBrk="0" fontAlgn="base" hangingPunct="0">
              <a:spcBef>
                <a:spcPct val="0"/>
              </a:spcBef>
              <a:spcAft>
                <a:spcPct val="0"/>
              </a:spcAft>
              <a:defRPr sz="2800">
                <a:solidFill>
                  <a:schemeClr val="tx1"/>
                </a:solidFill>
                <a:latin typeface="Verdana" panose="020B0604030504040204" pitchFamily="34" charset="0"/>
              </a:defRPr>
            </a:lvl7pPr>
            <a:lvl8pPr marL="3429000" indent="-228600" eaLnBrk="0" fontAlgn="base" hangingPunct="0">
              <a:spcBef>
                <a:spcPct val="0"/>
              </a:spcBef>
              <a:spcAft>
                <a:spcPct val="0"/>
              </a:spcAft>
              <a:defRPr sz="2800">
                <a:solidFill>
                  <a:schemeClr val="tx1"/>
                </a:solidFill>
                <a:latin typeface="Verdana" panose="020B0604030504040204" pitchFamily="34" charset="0"/>
              </a:defRPr>
            </a:lvl8pPr>
            <a:lvl9pPr marL="3886200" indent="-228600" eaLnBrk="0" fontAlgn="base" hangingPunct="0">
              <a:spcBef>
                <a:spcPct val="0"/>
              </a:spcBef>
              <a:spcAft>
                <a:spcPct val="0"/>
              </a:spcAft>
              <a:defRPr sz="2800">
                <a:solidFill>
                  <a:schemeClr val="tx1"/>
                </a:solidFill>
                <a:latin typeface="Verdana" panose="020B0604030504040204" pitchFamily="34" charset="0"/>
              </a:defRPr>
            </a:lvl9pPr>
          </a:lstStyle>
          <a:p>
            <a:pPr eaLnBrk="1" hangingPunct="1"/>
            <a:r>
              <a:rPr lang="en-US" altLang="en-US" sz="2400"/>
              <a:t>Valid, but note that premises 3 and 4 are highly inductive/subjective (note HOS in red) and tend to weaken the conclusion.</a:t>
            </a:r>
          </a:p>
          <a:p>
            <a:pPr eaLnBrk="1" hangingPunct="1"/>
            <a:endParaRPr lang="en-US" altLang="en-US"/>
          </a:p>
        </p:txBody>
      </p:sp>
    </p:spTree>
    <p:extLst>
      <p:ext uri="{BB962C8B-B14F-4D97-AF65-F5344CB8AC3E}">
        <p14:creationId xmlns:p14="http://schemas.microsoft.com/office/powerpoint/2010/main" val="20516264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3"/>
          <p:cNvSpPr>
            <a:spLocks noGrp="1" noChangeArrowheads="1"/>
          </p:cNvSpPr>
          <p:nvPr>
            <p:ph type="body" sz="half" idx="1"/>
          </p:nvPr>
        </p:nvSpPr>
        <p:spPr>
          <a:xfrm>
            <a:off x="152400" y="304800"/>
            <a:ext cx="4191000" cy="457200"/>
          </a:xfrm>
        </p:spPr>
        <p:txBody>
          <a:bodyPr>
            <a:normAutofit/>
          </a:bodyPr>
          <a:lstStyle/>
          <a:p>
            <a:pPr marL="365760" indent="-256032" eaLnBrk="1" fontAlgn="auto" hangingPunct="1">
              <a:spcAft>
                <a:spcPts val="0"/>
              </a:spcAft>
              <a:buFont typeface="Wingdings 2" pitchFamily="18" charset="2"/>
              <a:buNone/>
              <a:defRPr/>
            </a:pPr>
            <a:r>
              <a:rPr lang="en-US" sz="2400" b="1" dirty="0" smtClean="0"/>
              <a:t>A visual critical argument</a:t>
            </a:r>
          </a:p>
        </p:txBody>
      </p:sp>
      <p:pic>
        <p:nvPicPr>
          <p:cNvPr id="29699" name="Picture 6" descr="macandcheeseface"/>
          <p:cNvPicPr>
            <a:picLocks noGrp="1" noChangeAspect="1" noChangeArrowheads="1"/>
          </p:cNvPicPr>
          <p:nvPr>
            <p:ph sz="half" idx="2"/>
          </p:nvPr>
        </p:nvPicPr>
        <p:blipFill>
          <a:blip r:embed="rId2" cstate="print"/>
          <a:srcRect/>
          <a:stretch>
            <a:fillRect/>
          </a:stretch>
        </p:blipFill>
        <p:spPr>
          <a:xfrm>
            <a:off x="4343400" y="228600"/>
            <a:ext cx="4427538" cy="2638425"/>
          </a:xfrm>
        </p:spPr>
      </p:pic>
      <p:sp>
        <p:nvSpPr>
          <p:cNvPr id="23556" name="Rectangle 5"/>
          <p:cNvSpPr>
            <a:spLocks noChangeArrowheads="1"/>
          </p:cNvSpPr>
          <p:nvPr/>
        </p:nvSpPr>
        <p:spPr bwMode="auto">
          <a:xfrm>
            <a:off x="228600" y="762000"/>
            <a:ext cx="4114800" cy="1631216"/>
          </a:xfrm>
          <a:prstGeom prst="rect">
            <a:avLst/>
          </a:prstGeom>
          <a:noFill/>
          <a:ln w="9525">
            <a:noFill/>
            <a:miter lim="800000"/>
            <a:headEnd/>
            <a:tailEnd/>
          </a:ln>
        </p:spPr>
        <p:txBody>
          <a:bodyPr>
            <a:spAutoFit/>
          </a:bodyPr>
          <a:lstStyle/>
          <a:p>
            <a:pPr>
              <a:defRPr/>
            </a:pPr>
            <a:r>
              <a:rPr lang="en-US" sz="2000" dirty="0"/>
              <a:t>Looking at the </a:t>
            </a:r>
            <a:r>
              <a:rPr lang="en-US" sz="2000" dirty="0" smtClean="0"/>
              <a:t>image and  </a:t>
            </a:r>
            <a:r>
              <a:rPr lang="en-US" sz="2000" dirty="0"/>
              <a:t>analyze the argument being made.  </a:t>
            </a:r>
          </a:p>
          <a:p>
            <a:pPr marL="457200" indent="-457200">
              <a:buFont typeface="Arial" pitchFamily="34" charset="0"/>
              <a:buChar char="•"/>
              <a:defRPr/>
            </a:pPr>
            <a:r>
              <a:rPr lang="en-US" sz="2000" dirty="0" smtClean="0"/>
              <a:t>Identify the </a:t>
            </a:r>
            <a:r>
              <a:rPr lang="en-US" sz="2000" dirty="0"/>
              <a:t>conclusion</a:t>
            </a:r>
          </a:p>
          <a:p>
            <a:pPr marL="457200" indent="-457200">
              <a:buFont typeface="Arial" pitchFamily="34" charset="0"/>
              <a:buChar char="•"/>
              <a:defRPr/>
            </a:pPr>
            <a:r>
              <a:rPr lang="en-US" sz="2000" dirty="0" smtClean="0"/>
              <a:t>Identify the premises</a:t>
            </a:r>
            <a:endParaRPr lang="en-US" sz="2000" dirty="0"/>
          </a:p>
        </p:txBody>
      </p:sp>
      <p:sp>
        <p:nvSpPr>
          <p:cNvPr id="5" name="TextBox 4"/>
          <p:cNvSpPr txBox="1">
            <a:spLocks noChangeArrowheads="1"/>
          </p:cNvSpPr>
          <p:nvPr/>
        </p:nvSpPr>
        <p:spPr bwMode="auto">
          <a:xfrm>
            <a:off x="304800" y="2590800"/>
            <a:ext cx="8458200" cy="3539430"/>
          </a:xfrm>
          <a:prstGeom prst="rect">
            <a:avLst/>
          </a:prstGeom>
          <a:noFill/>
          <a:ln w="9525">
            <a:noFill/>
            <a:miter lim="800000"/>
            <a:headEnd/>
            <a:tailEnd/>
          </a:ln>
        </p:spPr>
        <p:txBody>
          <a:bodyPr wrap="square">
            <a:spAutoFit/>
          </a:bodyPr>
          <a:lstStyle/>
          <a:p>
            <a:pPr marL="342900" indent="-342900"/>
            <a:r>
              <a:rPr lang="en-US" sz="1600" dirty="0" smtClean="0"/>
              <a:t>Premises:</a:t>
            </a:r>
          </a:p>
          <a:p>
            <a:pPr marL="342900" indent="-342900">
              <a:buFontTx/>
              <a:buAutoNum type="arabicPeriod"/>
            </a:pPr>
            <a:r>
              <a:rPr lang="en-US" sz="1600" dirty="0" smtClean="0"/>
              <a:t>Kraft </a:t>
            </a:r>
            <a:r>
              <a:rPr lang="en-US" sz="1600" dirty="0"/>
              <a:t>makes genetically engineered foods.</a:t>
            </a:r>
          </a:p>
          <a:p>
            <a:pPr marL="342900" indent="-342900">
              <a:buFontTx/>
              <a:buAutoNum type="arabicPeriod"/>
            </a:pPr>
            <a:r>
              <a:rPr lang="en-US" sz="1600" dirty="0" smtClean="0"/>
              <a:t>Eating/purchasing genetically </a:t>
            </a:r>
            <a:r>
              <a:rPr lang="en-US" sz="1600" dirty="0"/>
              <a:t>engineered foods pose risks to our health and </a:t>
            </a:r>
            <a:r>
              <a:rPr lang="en-US" sz="1600" dirty="0" smtClean="0"/>
              <a:t>the environment</a:t>
            </a:r>
            <a:r>
              <a:rPr lang="en-US" sz="1600" dirty="0"/>
              <a:t>.</a:t>
            </a:r>
          </a:p>
          <a:p>
            <a:pPr marL="342900" indent="-342900">
              <a:buFontTx/>
              <a:buAutoNum type="arabicPeriod"/>
            </a:pPr>
            <a:r>
              <a:rPr lang="en-US" sz="1600" dirty="0" smtClean="0"/>
              <a:t>Eating/purchasing foods that pose risks to our health and environment are bad actions.</a:t>
            </a:r>
          </a:p>
          <a:p>
            <a:pPr marL="342900" indent="-342900">
              <a:buFontTx/>
              <a:buAutoNum type="arabicPeriod"/>
            </a:pPr>
            <a:r>
              <a:rPr lang="en-US" sz="1600" dirty="0" smtClean="0"/>
              <a:t>Kraft macaroni and cheese contains genetically engineered foods.</a:t>
            </a:r>
          </a:p>
          <a:p>
            <a:pPr marL="342900" indent="-342900">
              <a:buFontTx/>
              <a:buAutoNum type="arabicPeriod"/>
            </a:pPr>
            <a:r>
              <a:rPr lang="en-US" sz="1600" dirty="0" smtClean="0"/>
              <a:t>Children </a:t>
            </a:r>
            <a:r>
              <a:rPr lang="en-US" sz="1600" dirty="0"/>
              <a:t>are frightened by </a:t>
            </a:r>
            <a:r>
              <a:rPr lang="en-US" sz="1600" dirty="0" smtClean="0"/>
              <a:t>Kraft macaroni </a:t>
            </a:r>
            <a:r>
              <a:rPr lang="en-US" sz="1600" dirty="0"/>
              <a:t>and cheese (picture).</a:t>
            </a:r>
          </a:p>
          <a:p>
            <a:pPr marL="342900" indent="-342900">
              <a:buFontTx/>
              <a:buAutoNum type="arabicPeriod"/>
            </a:pPr>
            <a:r>
              <a:rPr lang="en-US" sz="1600" dirty="0" smtClean="0"/>
              <a:t>Kraft </a:t>
            </a:r>
            <a:r>
              <a:rPr lang="en-US" sz="1600" dirty="0"/>
              <a:t>does not care about posing risks to our health and the environment or about </a:t>
            </a:r>
            <a:r>
              <a:rPr lang="en-US" sz="1600" dirty="0" smtClean="0"/>
              <a:t>frightening children</a:t>
            </a:r>
            <a:r>
              <a:rPr lang="en-US" sz="1600" dirty="0"/>
              <a:t>.</a:t>
            </a:r>
          </a:p>
          <a:p>
            <a:pPr marL="342900" indent="-342900">
              <a:buFontTx/>
              <a:buAutoNum type="arabicPeriod"/>
            </a:pPr>
            <a:r>
              <a:rPr lang="en-US" sz="1600" dirty="0" smtClean="0"/>
              <a:t>Purchasing/eating foods that frighten children is a bad action.</a:t>
            </a:r>
          </a:p>
          <a:p>
            <a:pPr marL="342900" indent="-342900">
              <a:buFontTx/>
              <a:buAutoNum type="arabicPeriod"/>
            </a:pPr>
            <a:r>
              <a:rPr lang="en-US" sz="1600" dirty="0" smtClean="0"/>
              <a:t>(We should not act badly.)</a:t>
            </a:r>
          </a:p>
          <a:p>
            <a:pPr marL="342900" indent="-342900">
              <a:buFontTx/>
              <a:buAutoNum type="arabicPeriod"/>
            </a:pPr>
            <a:endParaRPr lang="en-US" sz="1600" dirty="0"/>
          </a:p>
          <a:p>
            <a:pPr marL="342900" indent="-342900"/>
            <a:r>
              <a:rPr lang="en-US" sz="1600" dirty="0"/>
              <a:t>Therefore, we should not eat or purchase food </a:t>
            </a:r>
            <a:r>
              <a:rPr lang="en-US" sz="1600" dirty="0" smtClean="0"/>
              <a:t>from Kraft</a:t>
            </a:r>
            <a:r>
              <a:rPr lang="en-US" sz="1600" dirty="0"/>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9699"/>
                                        </p:tgtEl>
                                        <p:attrNameLst>
                                          <p:attrName>style.visibility</p:attrName>
                                        </p:attrNameLst>
                                      </p:cBhvr>
                                      <p:to>
                                        <p:strVal val="visible"/>
                                      </p:to>
                                    </p:set>
                                    <p:animEffect transition="in" filter="dissolve">
                                      <p:cBhvr>
                                        <p:cTn id="7" dur="500"/>
                                        <p:tgtEl>
                                          <p:spTgt spid="2969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Movement and sound (video)</a:t>
            </a:r>
            <a:endParaRPr lang="en-US" dirty="0"/>
          </a:p>
        </p:txBody>
      </p:sp>
      <p:pic>
        <p:nvPicPr>
          <p:cNvPr id="5" name="Best Job">
            <a:hlinkClick r:id="" action="ppaction://media"/>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4191000" y="1066800"/>
            <a:ext cx="4921468" cy="4800600"/>
          </a:xfrm>
        </p:spPr>
      </p:pic>
      <p:pic>
        <p:nvPicPr>
          <p:cNvPr id="6" name="PrisonLifeInsurance">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76200" y="1143000"/>
            <a:ext cx="4038600" cy="4724400"/>
          </a:xfrm>
          <a:prstGeom prst="rect">
            <a:avLst/>
          </a:prstGeom>
        </p:spPr>
      </p:pic>
    </p:spTree>
    <p:extLst>
      <p:ext uri="{BB962C8B-B14F-4D97-AF65-F5344CB8AC3E}">
        <p14:creationId xmlns:p14="http://schemas.microsoft.com/office/powerpoint/2010/main" val="34366876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mute="1">
                <p:cTn id="13" fill="hold" display="0">
                  <p:stCondLst>
                    <p:cond delay="indefinite"/>
                  </p:stCondLst>
                </p:cTn>
                <p:tgtEl>
                  <p:spTgt spid="6"/>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Critical Arguments</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a:bodyPr>
          <a:lstStyle/>
          <a:p>
            <a:pPr>
              <a:buNone/>
            </a:pPr>
            <a:r>
              <a:rPr lang="en-US" dirty="0" smtClean="0"/>
              <a:t>Creating </a:t>
            </a:r>
            <a:r>
              <a:rPr lang="en-US" dirty="0"/>
              <a:t>a critical argument is generally much more difficult than analyzing a pre-existing argument.  </a:t>
            </a:r>
            <a:endParaRPr lang="en-US" dirty="0" smtClean="0"/>
          </a:p>
          <a:p>
            <a:pPr>
              <a:buNone/>
            </a:pPr>
            <a:r>
              <a:rPr lang="en-US" dirty="0" smtClean="0"/>
              <a:t>The </a:t>
            </a:r>
            <a:r>
              <a:rPr lang="en-US" dirty="0"/>
              <a:t>primary synthesis skills involve:</a:t>
            </a:r>
          </a:p>
          <a:p>
            <a:pPr lvl="0"/>
            <a:r>
              <a:rPr lang="en-US" dirty="0"/>
              <a:t>The ability to clearly, objectively state the premises and the ideas/concepts contained in the premises (soundness).  This involves a good command of the medium used express the ideas, e.g. writing, creating images, sounds, etc.</a:t>
            </a:r>
          </a:p>
          <a:p>
            <a:pPr lvl="0"/>
            <a:r>
              <a:rPr lang="en-US" dirty="0"/>
              <a:t>The ability to construct valid logical relationships between the premises and the conclusion.</a:t>
            </a:r>
          </a:p>
          <a:p>
            <a:endParaRPr lang="en-US" dirty="0"/>
          </a:p>
        </p:txBody>
      </p:sp>
      <p:sp>
        <p:nvSpPr>
          <p:cNvPr id="2" name="Title 1"/>
          <p:cNvSpPr>
            <a:spLocks noGrp="1"/>
          </p:cNvSpPr>
          <p:nvPr>
            <p:ph type="title"/>
          </p:nvPr>
        </p:nvSpPr>
        <p:spPr/>
        <p:txBody>
          <a:bodyPr>
            <a:normAutofit fontScale="90000"/>
          </a:bodyPr>
          <a:lstStyle/>
          <a:p>
            <a:r>
              <a:rPr lang="en-US" b="1" dirty="0" smtClean="0"/>
              <a:t>Synthesis of a Critical Argument</a:t>
            </a:r>
            <a:r>
              <a:rPr lang="en-US" dirty="0" smtClean="0"/>
              <a:t/>
            </a:r>
            <a:br>
              <a:rPr lang="en-US" dirty="0" smtClean="0"/>
            </a:br>
            <a:endParaRPr 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p:cNvSpPr>
            <a:spLocks noGrp="1" noChangeArrowheads="1"/>
          </p:cNvSpPr>
          <p:nvPr>
            <p:ph idx="1"/>
          </p:nvPr>
        </p:nvSpPr>
        <p:spPr/>
        <p:txBody>
          <a:bodyPr/>
          <a:lstStyle/>
          <a:p>
            <a:pPr eaLnBrk="1" hangingPunct="1">
              <a:buFont typeface="Wingdings 2" panose="05020102010507070707" pitchFamily="18" charset="2"/>
              <a:buNone/>
            </a:pPr>
            <a:r>
              <a:rPr lang="en-US" altLang="en-US" sz="2400" b="1" smtClean="0"/>
              <a:t>What is the desired conclusion?  (Generally an prescribed action/decision, i.e. you should do X)</a:t>
            </a:r>
          </a:p>
          <a:p>
            <a:pPr eaLnBrk="1" hangingPunct="1">
              <a:buFont typeface="Wingdings 2" panose="05020102010507070707" pitchFamily="18" charset="2"/>
              <a:buNone/>
            </a:pPr>
            <a:endParaRPr lang="en-US" altLang="en-US" sz="2400" b="1" smtClean="0"/>
          </a:p>
          <a:p>
            <a:pPr eaLnBrk="1" hangingPunct="1">
              <a:buFont typeface="Wingdings 2" panose="05020102010507070707" pitchFamily="18" charset="2"/>
              <a:buNone/>
            </a:pPr>
            <a:r>
              <a:rPr lang="en-US" altLang="en-US" sz="2400" b="1" smtClean="0"/>
              <a:t>What are the assumptions/premises?</a:t>
            </a:r>
          </a:p>
          <a:p>
            <a:pPr eaLnBrk="1" hangingPunct="1">
              <a:buFont typeface="Wingdings 2" panose="05020102010507070707" pitchFamily="18" charset="2"/>
              <a:buNone/>
            </a:pPr>
            <a:r>
              <a:rPr lang="en-US" altLang="en-US" sz="2400" b="1" smtClean="0"/>
              <a:t>	Premises must be stated clearly and unambiguously (agreed upon word definitions, soundness)</a:t>
            </a:r>
          </a:p>
          <a:p>
            <a:pPr eaLnBrk="1" hangingPunct="1">
              <a:buFont typeface="Wingdings 2" panose="05020102010507070707" pitchFamily="18" charset="2"/>
              <a:buNone/>
            </a:pPr>
            <a:r>
              <a:rPr lang="en-US" altLang="en-US" sz="2400" b="1" smtClean="0"/>
              <a:t>Premises must logically lead to conclusion. (logic, validity)</a:t>
            </a:r>
          </a:p>
          <a:p>
            <a:pPr eaLnBrk="1" hangingPunct="1">
              <a:buFont typeface="Wingdings 2" panose="05020102010507070707" pitchFamily="18" charset="2"/>
              <a:buNone/>
            </a:pPr>
            <a:r>
              <a:rPr lang="en-US" altLang="en-US" sz="2400" b="1" smtClean="0"/>
              <a:t>Be sure to include a premise involving action/decision.</a:t>
            </a:r>
          </a:p>
          <a:p>
            <a:pPr eaLnBrk="1" hangingPunct="1">
              <a:buFont typeface="Wingdings 2" panose="05020102010507070707" pitchFamily="18" charset="2"/>
              <a:buNone/>
            </a:pPr>
            <a:endParaRPr lang="en-US" altLang="en-US" b="1" smtClean="0"/>
          </a:p>
        </p:txBody>
      </p:sp>
      <p:sp>
        <p:nvSpPr>
          <p:cNvPr id="33795" name="Text Box 5"/>
          <p:cNvSpPr txBox="1">
            <a:spLocks noChangeArrowheads="1"/>
          </p:cNvSpPr>
          <p:nvPr/>
        </p:nvSpPr>
        <p:spPr bwMode="auto">
          <a:xfrm>
            <a:off x="1336675" y="381000"/>
            <a:ext cx="691991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800">
                <a:solidFill>
                  <a:schemeClr val="tx1"/>
                </a:solidFill>
                <a:latin typeface="Verdana" panose="020B0604030504040204" pitchFamily="34" charset="0"/>
              </a:defRPr>
            </a:lvl1pPr>
            <a:lvl2pPr marL="742950" indent="-285750" eaLnBrk="0" hangingPunct="0">
              <a:defRPr sz="2800">
                <a:solidFill>
                  <a:schemeClr val="tx1"/>
                </a:solidFill>
                <a:latin typeface="Verdana" panose="020B0604030504040204" pitchFamily="34" charset="0"/>
              </a:defRPr>
            </a:lvl2pPr>
            <a:lvl3pPr marL="1143000" indent="-228600" eaLnBrk="0" hangingPunct="0">
              <a:defRPr sz="2800">
                <a:solidFill>
                  <a:schemeClr val="tx1"/>
                </a:solidFill>
                <a:latin typeface="Verdana" panose="020B0604030504040204" pitchFamily="34" charset="0"/>
              </a:defRPr>
            </a:lvl3pPr>
            <a:lvl4pPr marL="1600200" indent="-228600" eaLnBrk="0" hangingPunct="0">
              <a:defRPr sz="2800">
                <a:solidFill>
                  <a:schemeClr val="tx1"/>
                </a:solidFill>
                <a:latin typeface="Verdana" panose="020B0604030504040204" pitchFamily="34" charset="0"/>
              </a:defRPr>
            </a:lvl4pPr>
            <a:lvl5pPr marL="2057400" indent="-228600" eaLnBrk="0" hangingPunct="0">
              <a:defRPr sz="2800">
                <a:solidFill>
                  <a:schemeClr val="tx1"/>
                </a:solidFill>
                <a:latin typeface="Verdana" panose="020B0604030504040204" pitchFamily="34" charset="0"/>
              </a:defRPr>
            </a:lvl5pPr>
            <a:lvl6pPr marL="2514600" indent="-228600" eaLnBrk="0" fontAlgn="base" hangingPunct="0">
              <a:spcBef>
                <a:spcPct val="0"/>
              </a:spcBef>
              <a:spcAft>
                <a:spcPct val="0"/>
              </a:spcAft>
              <a:defRPr sz="2800">
                <a:solidFill>
                  <a:schemeClr val="tx1"/>
                </a:solidFill>
                <a:latin typeface="Verdana" panose="020B0604030504040204" pitchFamily="34" charset="0"/>
              </a:defRPr>
            </a:lvl6pPr>
            <a:lvl7pPr marL="2971800" indent="-228600" eaLnBrk="0" fontAlgn="base" hangingPunct="0">
              <a:spcBef>
                <a:spcPct val="0"/>
              </a:spcBef>
              <a:spcAft>
                <a:spcPct val="0"/>
              </a:spcAft>
              <a:defRPr sz="2800">
                <a:solidFill>
                  <a:schemeClr val="tx1"/>
                </a:solidFill>
                <a:latin typeface="Verdana" panose="020B0604030504040204" pitchFamily="34" charset="0"/>
              </a:defRPr>
            </a:lvl7pPr>
            <a:lvl8pPr marL="3429000" indent="-228600" eaLnBrk="0" fontAlgn="base" hangingPunct="0">
              <a:spcBef>
                <a:spcPct val="0"/>
              </a:spcBef>
              <a:spcAft>
                <a:spcPct val="0"/>
              </a:spcAft>
              <a:defRPr sz="2800">
                <a:solidFill>
                  <a:schemeClr val="tx1"/>
                </a:solidFill>
                <a:latin typeface="Verdana" panose="020B0604030504040204" pitchFamily="34" charset="0"/>
              </a:defRPr>
            </a:lvl8pPr>
            <a:lvl9pPr marL="3886200" indent="-228600" eaLnBrk="0" fontAlgn="base" hangingPunct="0">
              <a:spcBef>
                <a:spcPct val="0"/>
              </a:spcBef>
              <a:spcAft>
                <a:spcPct val="0"/>
              </a:spcAft>
              <a:defRPr sz="2800">
                <a:solidFill>
                  <a:schemeClr val="tx1"/>
                </a:solidFill>
                <a:latin typeface="Verdana" panose="020B0604030504040204" pitchFamily="34" charset="0"/>
              </a:defRPr>
            </a:lvl9pPr>
          </a:lstStyle>
          <a:p>
            <a:pPr algn="ctr" eaLnBrk="1" hangingPunct="1"/>
            <a:r>
              <a:rPr lang="en-US" altLang="en-US" sz="3200"/>
              <a:t>Critical Argument Development</a:t>
            </a:r>
            <a:endParaRPr lang="en-US" altLang="en-US" sz="2000"/>
          </a:p>
        </p:txBody>
      </p:sp>
    </p:spTree>
    <p:extLst>
      <p:ext uri="{BB962C8B-B14F-4D97-AF65-F5344CB8AC3E}">
        <p14:creationId xmlns:p14="http://schemas.microsoft.com/office/powerpoint/2010/main" val="340951836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3"/>
          <p:cNvSpPr>
            <a:spLocks noGrp="1" noChangeArrowheads="1"/>
          </p:cNvSpPr>
          <p:nvPr>
            <p:ph idx="1"/>
          </p:nvPr>
        </p:nvSpPr>
        <p:spPr/>
        <p:txBody>
          <a:bodyPr>
            <a:normAutofit lnSpcReduction="10000"/>
          </a:bodyPr>
          <a:lstStyle/>
          <a:p>
            <a:pPr marL="365760" indent="-256032" eaLnBrk="1" fontAlgn="auto" hangingPunct="1">
              <a:spcAft>
                <a:spcPts val="0"/>
              </a:spcAft>
              <a:buFont typeface="Wingdings 2" pitchFamily="18" charset="2"/>
              <a:buNone/>
              <a:defRPr/>
            </a:pPr>
            <a:r>
              <a:rPr lang="en-US" sz="2000" b="1" dirty="0" smtClean="0"/>
              <a:t>Desired conclusion: Dr. Tao should give all ABE 301 students a grade of A.</a:t>
            </a:r>
          </a:p>
          <a:p>
            <a:pPr marL="365760" indent="-256032" eaLnBrk="1" fontAlgn="auto" hangingPunct="1">
              <a:spcAft>
                <a:spcPts val="0"/>
              </a:spcAft>
              <a:buFont typeface="Wingdings 2" pitchFamily="18" charset="2"/>
              <a:buNone/>
              <a:defRPr/>
            </a:pPr>
            <a:endParaRPr lang="en-US" sz="2000" b="1" dirty="0" smtClean="0"/>
          </a:p>
          <a:p>
            <a:pPr marL="365760" indent="-256032" eaLnBrk="1" fontAlgn="auto" hangingPunct="1">
              <a:spcAft>
                <a:spcPts val="0"/>
              </a:spcAft>
              <a:buFont typeface="Wingdings 2" pitchFamily="18" charset="2"/>
              <a:buNone/>
              <a:defRPr/>
            </a:pPr>
            <a:r>
              <a:rPr lang="en-US" sz="2000" b="1" dirty="0" smtClean="0"/>
              <a:t>Premises:</a:t>
            </a:r>
          </a:p>
          <a:p>
            <a:pPr marL="514350" indent="-514350" eaLnBrk="1" fontAlgn="auto" hangingPunct="1">
              <a:spcAft>
                <a:spcPts val="0"/>
              </a:spcAft>
              <a:buFont typeface="Wingdings 2" pitchFamily="18" charset="2"/>
              <a:buAutoNum type="arabicPeriod"/>
              <a:defRPr/>
            </a:pPr>
            <a:r>
              <a:rPr lang="en-US" sz="2000" b="1" dirty="0" smtClean="0"/>
              <a:t>Having better job opportunities is beneficial for students.</a:t>
            </a:r>
          </a:p>
          <a:p>
            <a:pPr marL="514350" indent="-514350" eaLnBrk="1" fontAlgn="auto" hangingPunct="1">
              <a:spcAft>
                <a:spcPts val="0"/>
              </a:spcAft>
              <a:buFont typeface="+mj-lt"/>
              <a:buAutoNum type="arabicPeriod"/>
              <a:defRPr/>
            </a:pPr>
            <a:r>
              <a:rPr lang="en-US" sz="2000" b="1" dirty="0" smtClean="0"/>
              <a:t>Students with high grades have better job opportunities.</a:t>
            </a:r>
          </a:p>
          <a:p>
            <a:pPr marL="514350" indent="-514350" eaLnBrk="1" fontAlgn="auto" hangingPunct="1">
              <a:spcAft>
                <a:spcPts val="0"/>
              </a:spcAft>
              <a:buFont typeface="Wingdings 2" pitchFamily="18" charset="2"/>
              <a:buAutoNum type="arabicPeriod"/>
              <a:defRPr/>
            </a:pPr>
            <a:r>
              <a:rPr lang="en-US" sz="2000" b="1" dirty="0" smtClean="0"/>
              <a:t>A grade of ‘A’ is a high grade.</a:t>
            </a:r>
          </a:p>
          <a:p>
            <a:pPr marL="514350" indent="-514350" eaLnBrk="1" fontAlgn="auto" hangingPunct="1">
              <a:spcAft>
                <a:spcPts val="0"/>
              </a:spcAft>
              <a:buFont typeface="Wingdings 2" pitchFamily="18" charset="2"/>
              <a:buAutoNum type="arabicPeriod"/>
              <a:defRPr/>
            </a:pPr>
            <a:r>
              <a:rPr lang="en-US" sz="2000" b="1" dirty="0" smtClean="0"/>
              <a:t>One of Dr. Tao’s actions is to give students grades in ABE 301.</a:t>
            </a:r>
          </a:p>
          <a:p>
            <a:pPr marL="514350" indent="-514350" eaLnBrk="1" fontAlgn="auto" hangingPunct="1">
              <a:spcAft>
                <a:spcPts val="0"/>
              </a:spcAft>
              <a:buFont typeface="Wingdings 2" pitchFamily="18" charset="2"/>
              <a:buAutoNum type="arabicPeriod"/>
              <a:defRPr/>
            </a:pPr>
            <a:r>
              <a:rPr lang="en-US" sz="2000" b="1" dirty="0" smtClean="0"/>
              <a:t>(Dr. Tao’s actions should benefit students.)</a:t>
            </a:r>
          </a:p>
          <a:p>
            <a:pPr marL="514350" indent="-514350" eaLnBrk="1" fontAlgn="auto" hangingPunct="1">
              <a:spcAft>
                <a:spcPts val="0"/>
              </a:spcAft>
              <a:buFont typeface="Wingdings 2" pitchFamily="18" charset="2"/>
              <a:buNone/>
              <a:defRPr/>
            </a:pPr>
            <a:endParaRPr lang="en-US" sz="2000" b="1" dirty="0" smtClean="0"/>
          </a:p>
          <a:p>
            <a:pPr marL="514350" indent="-514350" eaLnBrk="1" fontAlgn="auto" hangingPunct="1">
              <a:spcAft>
                <a:spcPts val="0"/>
              </a:spcAft>
              <a:buFont typeface="Wingdings 2" pitchFamily="18" charset="2"/>
              <a:buNone/>
              <a:defRPr/>
            </a:pPr>
            <a:r>
              <a:rPr lang="en-US" sz="2000" b="1" dirty="0" smtClean="0"/>
              <a:t>Conclusion:  </a:t>
            </a:r>
          </a:p>
          <a:p>
            <a:pPr marL="514350" indent="-514350" eaLnBrk="1" fontAlgn="auto" hangingPunct="1">
              <a:spcAft>
                <a:spcPts val="0"/>
              </a:spcAft>
              <a:buFont typeface="Wingdings 2" pitchFamily="18" charset="2"/>
              <a:buNone/>
              <a:defRPr/>
            </a:pPr>
            <a:r>
              <a:rPr lang="en-US" sz="2000" b="1" dirty="0" smtClean="0"/>
              <a:t>Therefore, Dr. Tao should give all ABE 301 students a grade of A.</a:t>
            </a:r>
          </a:p>
        </p:txBody>
      </p:sp>
      <p:sp>
        <p:nvSpPr>
          <p:cNvPr id="21507" name="Text Box 5"/>
          <p:cNvSpPr txBox="1">
            <a:spLocks noChangeArrowheads="1"/>
          </p:cNvSpPr>
          <p:nvPr/>
        </p:nvSpPr>
        <p:spPr bwMode="auto">
          <a:xfrm>
            <a:off x="1578443" y="381000"/>
            <a:ext cx="6436378" cy="584775"/>
          </a:xfrm>
          <a:prstGeom prst="rect">
            <a:avLst/>
          </a:prstGeom>
          <a:noFill/>
          <a:ln w="9525">
            <a:noFill/>
            <a:miter lim="800000"/>
            <a:headEnd/>
            <a:tailEnd/>
          </a:ln>
        </p:spPr>
        <p:txBody>
          <a:bodyPr wrap="none">
            <a:spAutoFit/>
          </a:bodyPr>
          <a:lstStyle/>
          <a:p>
            <a:pPr algn="ctr"/>
            <a:r>
              <a:rPr lang="en-US" sz="3200" dirty="0" smtClean="0"/>
              <a:t>Synthesis </a:t>
            </a:r>
            <a:r>
              <a:rPr lang="en-US" sz="3200" dirty="0"/>
              <a:t>of Critical Arguments</a:t>
            </a:r>
            <a:endParaRPr lang="en-US" sz="2000"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81329"/>
            <a:ext cx="8229600" cy="957071"/>
          </a:xfrm>
        </p:spPr>
        <p:txBody>
          <a:bodyPr/>
          <a:lstStyle/>
          <a:p>
            <a:r>
              <a:rPr lang="en-US" dirty="0" smtClean="0"/>
              <a:t>If </a:t>
            </a:r>
            <a:r>
              <a:rPr lang="en-US" dirty="0" smtClean="0"/>
              <a:t>a </a:t>
            </a:r>
            <a:r>
              <a:rPr lang="en-US" dirty="0" smtClean="0"/>
              <a:t>critical argument is valid, </a:t>
            </a:r>
            <a:r>
              <a:rPr lang="en-US" dirty="0" smtClean="0"/>
              <a:t>a </a:t>
            </a:r>
            <a:r>
              <a:rPr lang="en-US" dirty="0" smtClean="0"/>
              <a:t>parallel </a:t>
            </a:r>
            <a:r>
              <a:rPr lang="en-US" dirty="0" smtClean="0"/>
              <a:t>argument with the same logic must be </a:t>
            </a:r>
            <a:r>
              <a:rPr lang="en-US" dirty="0" smtClean="0"/>
              <a:t>valid</a:t>
            </a:r>
            <a:r>
              <a:rPr lang="en-US" dirty="0" smtClean="0"/>
              <a:t>.</a:t>
            </a:r>
            <a:endParaRPr lang="en-US" dirty="0"/>
          </a:p>
        </p:txBody>
      </p:sp>
      <p:sp>
        <p:nvSpPr>
          <p:cNvPr id="3" name="Title 2"/>
          <p:cNvSpPr>
            <a:spLocks noGrp="1"/>
          </p:cNvSpPr>
          <p:nvPr>
            <p:ph type="title"/>
          </p:nvPr>
        </p:nvSpPr>
        <p:spPr/>
        <p:txBody>
          <a:bodyPr/>
          <a:lstStyle/>
          <a:p>
            <a:r>
              <a:rPr lang="en-US" dirty="0" smtClean="0"/>
              <a:t>Parallel logic/arguments</a:t>
            </a:r>
            <a:endParaRPr lang="en-US" dirty="0"/>
          </a:p>
        </p:txBody>
      </p:sp>
      <p:sp>
        <p:nvSpPr>
          <p:cNvPr id="4" name="TextBox 3"/>
          <p:cNvSpPr txBox="1"/>
          <p:nvPr/>
        </p:nvSpPr>
        <p:spPr>
          <a:xfrm>
            <a:off x="533400" y="3048000"/>
            <a:ext cx="2971800" cy="923330"/>
          </a:xfrm>
          <a:prstGeom prst="rect">
            <a:avLst/>
          </a:prstGeom>
          <a:noFill/>
        </p:spPr>
        <p:txBody>
          <a:bodyPr wrap="square" rtlCol="0">
            <a:spAutoFit/>
          </a:bodyPr>
          <a:lstStyle/>
          <a:p>
            <a:pPr lvl="0">
              <a:buNone/>
            </a:pPr>
            <a:r>
              <a:rPr lang="en-US" dirty="0" smtClean="0"/>
              <a:t>Premise 1. A=B</a:t>
            </a:r>
          </a:p>
          <a:p>
            <a:pPr lvl="0">
              <a:buNone/>
            </a:pPr>
            <a:r>
              <a:rPr lang="en-US" dirty="0" smtClean="0"/>
              <a:t>Premise 2. C=B</a:t>
            </a:r>
          </a:p>
          <a:p>
            <a:pPr>
              <a:buNone/>
            </a:pPr>
            <a:r>
              <a:rPr lang="en-US" dirty="0" smtClean="0"/>
              <a:t>Conclusion:  C=A.</a:t>
            </a:r>
            <a:endParaRPr lang="en-US" dirty="0"/>
          </a:p>
        </p:txBody>
      </p:sp>
      <p:sp>
        <p:nvSpPr>
          <p:cNvPr id="5" name="TextBox 4"/>
          <p:cNvSpPr txBox="1"/>
          <p:nvPr/>
        </p:nvSpPr>
        <p:spPr>
          <a:xfrm>
            <a:off x="3886200" y="2971800"/>
            <a:ext cx="3962400" cy="1200329"/>
          </a:xfrm>
          <a:prstGeom prst="rect">
            <a:avLst/>
          </a:prstGeom>
          <a:noFill/>
        </p:spPr>
        <p:txBody>
          <a:bodyPr wrap="square" rtlCol="0">
            <a:spAutoFit/>
          </a:bodyPr>
          <a:lstStyle/>
          <a:p>
            <a:pPr lvl="0">
              <a:buNone/>
            </a:pPr>
            <a:r>
              <a:rPr lang="en-US" dirty="0" smtClean="0"/>
              <a:t>Premise 1. Women are mammals.</a:t>
            </a:r>
          </a:p>
          <a:p>
            <a:pPr lvl="0">
              <a:buNone/>
            </a:pPr>
            <a:r>
              <a:rPr lang="en-US" dirty="0" smtClean="0"/>
              <a:t>Premise 2. John is a mammal.</a:t>
            </a:r>
          </a:p>
          <a:p>
            <a:pPr>
              <a:buNone/>
            </a:pPr>
            <a:r>
              <a:rPr lang="en-US" dirty="0" smtClean="0"/>
              <a:t>Conclusion: Therefore, John is a woman. </a:t>
            </a:r>
          </a:p>
        </p:txBody>
      </p:sp>
      <p:sp>
        <p:nvSpPr>
          <p:cNvPr id="6" name="TextBox 5"/>
          <p:cNvSpPr txBox="1"/>
          <p:nvPr/>
        </p:nvSpPr>
        <p:spPr>
          <a:xfrm>
            <a:off x="457200" y="4648200"/>
            <a:ext cx="7659469" cy="646331"/>
          </a:xfrm>
          <a:prstGeom prst="rect">
            <a:avLst/>
          </a:prstGeom>
          <a:noFill/>
        </p:spPr>
        <p:txBody>
          <a:bodyPr wrap="none" rtlCol="0">
            <a:spAutoFit/>
          </a:bodyPr>
          <a:lstStyle/>
          <a:p>
            <a:r>
              <a:rPr lang="en-US" dirty="0" smtClean="0"/>
              <a:t>Note, however, the strength of the conclusion also depends on the</a:t>
            </a:r>
          </a:p>
          <a:p>
            <a:r>
              <a:rPr lang="en-US" dirty="0" smtClean="0"/>
              <a:t>soundness of the premises.  Note HOS issues and fallacies.</a:t>
            </a:r>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Content Placeholder 1"/>
          <p:cNvSpPr>
            <a:spLocks noGrp="1"/>
          </p:cNvSpPr>
          <p:nvPr>
            <p:ph idx="1"/>
          </p:nvPr>
        </p:nvSpPr>
        <p:spPr/>
        <p:txBody>
          <a:bodyPr/>
          <a:lstStyle/>
          <a:p>
            <a:pPr eaLnBrk="1" hangingPunct="1"/>
            <a:r>
              <a:rPr lang="en-US" smtClean="0"/>
              <a:t>When you are a professional manager and want to 1) make a decision/action, i.e. what project to fund, how to convince boss to give you a raise, whether to take a promotion, etc.</a:t>
            </a:r>
          </a:p>
          <a:p>
            <a:pPr eaLnBrk="1" hangingPunct="1"/>
            <a:r>
              <a:rPr lang="en-US" smtClean="0"/>
              <a:t>Use critical thinking/analysis skills to develop/analyze arguments to persuade or evaluate</a:t>
            </a:r>
          </a:p>
        </p:txBody>
      </p:sp>
      <p:sp>
        <p:nvSpPr>
          <p:cNvPr id="3" name="Title 2"/>
          <p:cNvSpPr>
            <a:spLocks noGrp="1"/>
          </p:cNvSpPr>
          <p:nvPr>
            <p:ph type="title"/>
          </p:nvPr>
        </p:nvSpPr>
        <p:spPr/>
        <p:txBody>
          <a:bodyPr/>
          <a:lstStyle/>
          <a:p>
            <a:pPr eaLnBrk="1" fontAlgn="auto" hangingPunct="1">
              <a:spcAft>
                <a:spcPts val="0"/>
              </a:spcAft>
              <a:defRPr/>
            </a:pPr>
            <a:r>
              <a:rPr lang="en-US" dirty="0" smtClean="0"/>
              <a:t>Purpose		</a:t>
            </a:r>
            <a:endParaRPr 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10000"/>
          </a:bodyPr>
          <a:lstStyle/>
          <a:p>
            <a:pPr>
              <a:buNone/>
            </a:pPr>
            <a:r>
              <a:rPr lang="en-US" dirty="0" smtClean="0"/>
              <a:t>Recently, a Chinese bioengineer reported genetic alteration of humans to prevent HIV.  As a biological engineer, should you conduct research on genetic alteration of humans </a:t>
            </a:r>
            <a:r>
              <a:rPr lang="en-US" dirty="0" smtClean="0"/>
              <a:t>to improve social welfare</a:t>
            </a:r>
            <a:r>
              <a:rPr lang="en-US" dirty="0" smtClean="0"/>
              <a:t>?</a:t>
            </a:r>
          </a:p>
          <a:p>
            <a:pPr>
              <a:buNone/>
            </a:pPr>
            <a:endParaRPr lang="en-US" dirty="0" smtClean="0"/>
          </a:p>
          <a:p>
            <a:pPr>
              <a:buNone/>
            </a:pPr>
            <a:r>
              <a:rPr lang="en-US" dirty="0" smtClean="0"/>
              <a:t>If </a:t>
            </a:r>
            <a:r>
              <a:rPr lang="en-US" dirty="0" smtClean="0"/>
              <a:t>you were CEO of a large multinational food/pharma company, </a:t>
            </a:r>
            <a:r>
              <a:rPr lang="en-US" dirty="0" smtClean="0"/>
              <a:t>should you conduct business with wealthy countries </a:t>
            </a:r>
            <a:r>
              <a:rPr lang="en-US" dirty="0" smtClean="0"/>
              <a:t>who </a:t>
            </a:r>
            <a:r>
              <a:rPr lang="en-US" dirty="0" smtClean="0"/>
              <a:t>assassinate their citizens?</a:t>
            </a:r>
          </a:p>
          <a:p>
            <a:pPr>
              <a:buNone/>
            </a:pPr>
            <a:r>
              <a:rPr lang="en-US" dirty="0" smtClean="0"/>
              <a:t> </a:t>
            </a:r>
            <a:endParaRPr lang="en-US" dirty="0" smtClean="0"/>
          </a:p>
          <a:p>
            <a:pPr>
              <a:buNone/>
            </a:pPr>
            <a:r>
              <a:rPr lang="en-US" dirty="0" smtClean="0"/>
              <a:t>As a biological engineering student, should you take a high paying job with company that sells food products containing carcinogenic-linked ingredients?</a:t>
            </a:r>
            <a:endParaRPr lang="en-US" dirty="0"/>
          </a:p>
        </p:txBody>
      </p:sp>
      <p:sp>
        <p:nvSpPr>
          <p:cNvPr id="3" name="Title 2"/>
          <p:cNvSpPr>
            <a:spLocks noGrp="1"/>
          </p:cNvSpPr>
          <p:nvPr>
            <p:ph type="title"/>
          </p:nvPr>
        </p:nvSpPr>
        <p:spPr/>
        <p:txBody>
          <a:bodyPr>
            <a:normAutofit fontScale="90000"/>
          </a:bodyPr>
          <a:lstStyle/>
          <a:p>
            <a:r>
              <a:rPr lang="en-US" dirty="0" smtClean="0"/>
              <a:t>Social/political/technical context</a:t>
            </a:r>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229600" cy="1143000"/>
          </a:xfrm>
        </p:spPr>
        <p:txBody>
          <a:bodyPr>
            <a:normAutofit fontScale="90000"/>
          </a:bodyPr>
          <a:lstStyle/>
          <a:p>
            <a:r>
              <a:rPr lang="en-US" dirty="0" smtClean="0"/>
              <a:t>Arguments vs. Models:</a:t>
            </a:r>
            <a:br>
              <a:rPr lang="en-US" dirty="0" smtClean="0"/>
            </a:br>
            <a:r>
              <a:rPr lang="en-US" dirty="0" smtClean="0"/>
              <a:t>Parallel structure</a:t>
            </a:r>
            <a:endParaRPr lang="en-US" dirty="0"/>
          </a:p>
        </p:txBody>
      </p:sp>
      <p:sp>
        <p:nvSpPr>
          <p:cNvPr id="3" name="Content Placeholder 2"/>
          <p:cNvSpPr>
            <a:spLocks noGrp="1"/>
          </p:cNvSpPr>
          <p:nvPr>
            <p:ph idx="1"/>
          </p:nvPr>
        </p:nvSpPr>
        <p:spPr>
          <a:xfrm>
            <a:off x="533400" y="1295400"/>
            <a:ext cx="3810000" cy="4525963"/>
          </a:xfrm>
        </p:spPr>
        <p:txBody>
          <a:bodyPr>
            <a:normAutofit/>
          </a:bodyPr>
          <a:lstStyle/>
          <a:p>
            <a:r>
              <a:rPr lang="en-US" dirty="0" smtClean="0"/>
              <a:t>Knowledge</a:t>
            </a:r>
          </a:p>
          <a:p>
            <a:pPr lvl="1"/>
            <a:r>
              <a:rPr lang="en-US" sz="2200" dirty="0" smtClean="0"/>
              <a:t>Inductive/deductive</a:t>
            </a:r>
          </a:p>
          <a:p>
            <a:r>
              <a:rPr lang="en-US" dirty="0" smtClean="0"/>
              <a:t>Premises</a:t>
            </a:r>
          </a:p>
          <a:p>
            <a:pPr lvl="1"/>
            <a:r>
              <a:rPr lang="en-US" sz="2200" dirty="0" smtClean="0"/>
              <a:t>Accuracy/truth</a:t>
            </a:r>
          </a:p>
          <a:p>
            <a:pPr lvl="1"/>
            <a:r>
              <a:rPr lang="en-US" sz="2200" dirty="0" smtClean="0"/>
              <a:t>HOS</a:t>
            </a:r>
          </a:p>
          <a:p>
            <a:r>
              <a:rPr lang="en-US" dirty="0" smtClean="0"/>
              <a:t>Conclusion</a:t>
            </a:r>
          </a:p>
          <a:p>
            <a:pPr lvl="1"/>
            <a:r>
              <a:rPr lang="en-US" dirty="0" smtClean="0"/>
              <a:t>Logical construction </a:t>
            </a:r>
            <a:endParaRPr lang="en-US" dirty="0"/>
          </a:p>
          <a:p>
            <a:r>
              <a:rPr lang="en-US" dirty="0" smtClean="0"/>
              <a:t>Behavioral change/decision</a:t>
            </a:r>
          </a:p>
        </p:txBody>
      </p:sp>
      <p:sp>
        <p:nvSpPr>
          <p:cNvPr id="4" name="Content Placeholder 2"/>
          <p:cNvSpPr txBox="1">
            <a:spLocks/>
          </p:cNvSpPr>
          <p:nvPr/>
        </p:nvSpPr>
        <p:spPr>
          <a:xfrm>
            <a:off x="4876800" y="1219200"/>
            <a:ext cx="3657600" cy="4525963"/>
          </a:xfrm>
          <a:prstGeom prst="rect">
            <a:avLst/>
          </a:prstGeom>
        </p:spPr>
        <p:txBody>
          <a:bodyPr vert="horz" lIns="91440" tIns="45720" rIns="91440" bIns="45720" rtlCol="0">
            <a:normAutofit fontScale="92500" lnSpcReduction="10000"/>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3000" b="0" i="0" u="none" strike="noStrike" kern="1200" cap="none" spc="0" normalizeH="0" baseline="0" noProof="0" dirty="0" smtClean="0">
                <a:ln>
                  <a:noFill/>
                </a:ln>
                <a:solidFill>
                  <a:schemeClr val="tx1"/>
                </a:solidFill>
                <a:effectLst/>
                <a:uLnTx/>
                <a:uFillTx/>
                <a:latin typeface="+mn-lt"/>
                <a:ea typeface="+mn-ea"/>
                <a:cs typeface="+mn-cs"/>
              </a:rPr>
              <a:t>Knowledge</a:t>
            </a:r>
          </a:p>
          <a:p>
            <a:pPr marL="742950" lvl="1" indent="-285750">
              <a:spcBef>
                <a:spcPct val="20000"/>
              </a:spcBef>
              <a:buFont typeface="Arial" pitchFamily="34" charset="0"/>
              <a:buChar char="–"/>
            </a:pPr>
            <a:r>
              <a:rPr lang="en-US" sz="2200" noProof="0" dirty="0" smtClean="0"/>
              <a:t>Theory/observation</a:t>
            </a:r>
            <a:endParaRPr kumimoji="0" lang="en-US" sz="22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3000" b="0" i="0" u="none" strike="noStrike" kern="1200" cap="none" spc="0" normalizeH="0" baseline="0" noProof="0" dirty="0" smtClean="0">
                <a:ln>
                  <a:noFill/>
                </a:ln>
                <a:solidFill>
                  <a:schemeClr val="tx1"/>
                </a:solidFill>
                <a:effectLst/>
                <a:uLnTx/>
                <a:uFillTx/>
                <a:latin typeface="+mn-lt"/>
                <a:ea typeface="+mn-ea"/>
                <a:cs typeface="+mn-cs"/>
              </a:rPr>
              <a:t>Assumptions</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200" b="0" i="0" u="none" strike="noStrike" kern="1200" cap="none" spc="0" normalizeH="0" baseline="0" noProof="0" dirty="0" smtClean="0">
                <a:ln>
                  <a:noFill/>
                </a:ln>
                <a:solidFill>
                  <a:schemeClr val="tx1"/>
                </a:solidFill>
                <a:effectLst/>
                <a:uLnTx/>
                <a:uFillTx/>
                <a:latin typeface="+mn-lt"/>
                <a:ea typeface="+mn-ea"/>
                <a:cs typeface="+mn-cs"/>
              </a:rPr>
              <a:t>Accuracy/precision</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sz="2200" dirty="0" smtClean="0"/>
              <a:t>Definitions</a:t>
            </a:r>
            <a:endParaRPr kumimoji="0" lang="en-US" sz="22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3000" b="0" i="0" u="none" strike="noStrike" kern="1200" cap="none" spc="0" normalizeH="0" baseline="0" noProof="0" dirty="0" smtClean="0">
                <a:ln>
                  <a:noFill/>
                </a:ln>
                <a:solidFill>
                  <a:schemeClr val="tx1"/>
                </a:solidFill>
                <a:effectLst/>
                <a:uLnTx/>
                <a:uFillTx/>
                <a:latin typeface="+mn-lt"/>
                <a:ea typeface="+mn-ea"/>
                <a:cs typeface="+mn-cs"/>
              </a:rPr>
              <a:t>Model</a:t>
            </a:r>
          </a:p>
          <a:p>
            <a:pPr marL="742950" marR="0" lvl="1" indent="-28575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800" b="0" i="0" u="none" strike="noStrike" kern="1200" cap="none" spc="0" normalizeH="0" baseline="0" noProof="0" dirty="0" smtClean="0">
                <a:ln>
                  <a:noFill/>
                </a:ln>
                <a:solidFill>
                  <a:schemeClr val="tx1"/>
                </a:solidFill>
                <a:effectLst/>
                <a:uLnTx/>
                <a:uFillTx/>
                <a:latin typeface="+mn-lt"/>
                <a:ea typeface="+mn-ea"/>
                <a:cs typeface="+mn-cs"/>
              </a:rPr>
              <a:t>Logical construction (mathematical)</a:t>
            </a:r>
          </a:p>
          <a:p>
            <a:pPr marL="285750" indent="-285750">
              <a:spcBef>
                <a:spcPct val="20000"/>
              </a:spcBef>
              <a:buFont typeface="Arial" pitchFamily="34" charset="0"/>
              <a:buChar char="•"/>
            </a:pPr>
            <a:r>
              <a:rPr lang="en-US" sz="2800" dirty="0" smtClean="0"/>
              <a:t>Application/Utility decision</a:t>
            </a:r>
            <a:endParaRPr kumimoji="0" lang="en-US" sz="2800" b="0" i="0" u="none" strike="noStrike" kern="1200" cap="none" spc="0" normalizeH="0" baseline="0" noProof="0" dirty="0" smtClean="0">
              <a:ln>
                <a:noFill/>
              </a:ln>
              <a:solidFill>
                <a:schemeClr val="tx1"/>
              </a:solidFill>
              <a:effectLst/>
              <a:uLnTx/>
              <a:uFillTx/>
              <a:latin typeface="+mn-lt"/>
              <a:ea typeface="+mn-ea"/>
              <a:cs typeface="+mn-cs"/>
            </a:endParaRPr>
          </a:p>
        </p:txBody>
      </p:sp>
      <p:sp>
        <p:nvSpPr>
          <p:cNvPr id="5" name="TextBox 4"/>
          <p:cNvSpPr txBox="1"/>
          <p:nvPr/>
        </p:nvSpPr>
        <p:spPr>
          <a:xfrm>
            <a:off x="609600" y="5791200"/>
            <a:ext cx="7924800" cy="523220"/>
          </a:xfrm>
          <a:prstGeom prst="rect">
            <a:avLst/>
          </a:prstGeom>
          <a:noFill/>
        </p:spPr>
        <p:txBody>
          <a:bodyPr wrap="square" rtlCol="0">
            <a:spAutoFit/>
          </a:bodyPr>
          <a:lstStyle/>
          <a:p>
            <a:r>
              <a:rPr lang="en-US" sz="2800" dirty="0" smtClean="0"/>
              <a:t>Same critical analysis/thinking skills needed for both</a:t>
            </a: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153400" cy="715962"/>
          </a:xfrm>
        </p:spPr>
        <p:txBody>
          <a:bodyPr>
            <a:normAutofit fontScale="90000"/>
          </a:bodyPr>
          <a:lstStyle/>
          <a:p>
            <a:r>
              <a:rPr lang="en-US" dirty="0" smtClean="0"/>
              <a:t>Differences/Similarities</a:t>
            </a:r>
            <a:endParaRPr lang="en-US" dirty="0"/>
          </a:p>
        </p:txBody>
      </p:sp>
      <p:sp>
        <p:nvSpPr>
          <p:cNvPr id="4" name="Content Placeholder 3"/>
          <p:cNvSpPr txBox="1">
            <a:spLocks noGrp="1"/>
          </p:cNvSpPr>
          <p:nvPr>
            <p:ph idx="1"/>
          </p:nvPr>
        </p:nvSpPr>
        <p:spPr>
          <a:xfrm>
            <a:off x="457200" y="1219200"/>
            <a:ext cx="8458200" cy="5336846"/>
          </a:xfrm>
          <a:prstGeom prst="rect">
            <a:avLst/>
          </a:prstGeom>
          <a:noFill/>
        </p:spPr>
        <p:txBody>
          <a:bodyPr wrap="square" rtlCol="0">
            <a:spAutoFit/>
          </a:bodyPr>
          <a:lstStyle/>
          <a:p>
            <a:r>
              <a:rPr lang="en-US" sz="2400" dirty="0" smtClean="0"/>
              <a:t>Same critical analysis/thinking skills needed</a:t>
            </a:r>
          </a:p>
          <a:p>
            <a:pPr lvl="1"/>
            <a:r>
              <a:rPr lang="en-US" sz="2400" dirty="0" smtClean="0"/>
              <a:t>Premises/assumptions</a:t>
            </a:r>
          </a:p>
          <a:p>
            <a:pPr lvl="1"/>
            <a:r>
              <a:rPr lang="en-US" sz="2400" dirty="0" smtClean="0"/>
              <a:t>Logical construction to conclusion/model</a:t>
            </a:r>
          </a:p>
          <a:p>
            <a:r>
              <a:rPr lang="en-US" sz="2400" dirty="0" smtClean="0"/>
              <a:t>Different knowledge set (maybe)</a:t>
            </a:r>
          </a:p>
          <a:p>
            <a:pPr lvl="1"/>
            <a:r>
              <a:rPr lang="en-US" sz="2400" dirty="0" smtClean="0"/>
              <a:t>science/mathematics vs. political/economic</a:t>
            </a:r>
          </a:p>
          <a:p>
            <a:pPr lvl="1"/>
            <a:r>
              <a:rPr lang="en-US" sz="2400" dirty="0" smtClean="0"/>
              <a:t>Behavioral biology/biological engineering (!)</a:t>
            </a:r>
          </a:p>
          <a:p>
            <a:r>
              <a:rPr lang="en-US" sz="2400" dirty="0" smtClean="0"/>
              <a:t>Quantitative/deductive vs. qualitative/inductive</a:t>
            </a:r>
          </a:p>
          <a:p>
            <a:pPr lvl="1"/>
            <a:r>
              <a:rPr lang="en-US" sz="2400" dirty="0" smtClean="0"/>
              <a:t>mathematics vs. experience/culture</a:t>
            </a:r>
          </a:p>
          <a:p>
            <a:r>
              <a:rPr lang="en-US" sz="2400" dirty="0" smtClean="0"/>
              <a:t>Same outcomes (maybe)</a:t>
            </a:r>
          </a:p>
          <a:p>
            <a:pPr lvl="1">
              <a:buFontTx/>
              <a:buChar char="-"/>
            </a:pPr>
            <a:r>
              <a:rPr lang="en-US" sz="2400" dirty="0"/>
              <a:t>B</a:t>
            </a:r>
            <a:r>
              <a:rPr lang="en-US" sz="2400" dirty="0" smtClean="0"/>
              <a:t>oth used to make decisions, change behavior</a:t>
            </a:r>
          </a:p>
          <a:p>
            <a:pPr lvl="1">
              <a:buFontTx/>
              <a:buChar char="-"/>
            </a:pPr>
            <a:r>
              <a:rPr lang="en-US" sz="2400" dirty="0" smtClean="0"/>
              <a:t>Process of argument/model improvement</a:t>
            </a:r>
          </a:p>
          <a:p>
            <a:pPr lvl="1">
              <a:buFontTx/>
              <a:buChar char="-"/>
            </a:pPr>
            <a:r>
              <a:rPr lang="en-US" sz="2400" dirty="0" smtClean="0"/>
              <a:t>Issue of reproducibility in different situations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Content Placeholder 1"/>
          <p:cNvSpPr>
            <a:spLocks noGrp="1"/>
          </p:cNvSpPr>
          <p:nvPr>
            <p:ph idx="1"/>
          </p:nvPr>
        </p:nvSpPr>
        <p:spPr/>
        <p:txBody>
          <a:bodyPr/>
          <a:lstStyle/>
          <a:p>
            <a:pPr marL="622300" indent="-514350">
              <a:buFont typeface="Wingdings 3" panose="05040102010807070707" pitchFamily="18" charset="2"/>
              <a:buAutoNum type="arabicPeriod"/>
            </a:pPr>
            <a:r>
              <a:rPr lang="en-US" altLang="en-US" dirty="0" smtClean="0"/>
              <a:t>Understand the structure/format of a critical argument</a:t>
            </a:r>
          </a:p>
          <a:p>
            <a:pPr marL="622300" indent="-514350">
              <a:buFont typeface="Wingdings 3" panose="05040102010807070707" pitchFamily="18" charset="2"/>
              <a:buAutoNum type="arabicPeriod"/>
            </a:pPr>
            <a:r>
              <a:rPr lang="en-US" altLang="en-US" dirty="0" smtClean="0"/>
              <a:t>Learn </a:t>
            </a:r>
            <a:r>
              <a:rPr lang="en-US" altLang="en-US" dirty="0" smtClean="0"/>
              <a:t>how to read an article and </a:t>
            </a:r>
            <a:r>
              <a:rPr lang="en-US" altLang="en-US" u="sng" dirty="0" smtClean="0"/>
              <a:t>extract/express</a:t>
            </a:r>
            <a:r>
              <a:rPr lang="en-US" altLang="en-US" dirty="0" smtClean="0"/>
              <a:t> the critical argument given.</a:t>
            </a:r>
          </a:p>
          <a:p>
            <a:pPr marL="622300" indent="-514350">
              <a:buFont typeface="Wingdings 3" panose="05040102010807070707" pitchFamily="18" charset="2"/>
              <a:buAutoNum type="arabicPeriod"/>
            </a:pPr>
            <a:r>
              <a:rPr lang="en-US" altLang="en-US" dirty="0" smtClean="0"/>
              <a:t>Learn to </a:t>
            </a:r>
            <a:r>
              <a:rPr lang="en-US" altLang="en-US" u="sng" dirty="0" smtClean="0"/>
              <a:t>analyze</a:t>
            </a:r>
            <a:r>
              <a:rPr lang="en-US" altLang="en-US" dirty="0" smtClean="0"/>
              <a:t> a critical argument to determine if it is a strong argument.</a:t>
            </a:r>
          </a:p>
          <a:p>
            <a:pPr marL="622300" indent="-514350">
              <a:buFont typeface="Wingdings 3" panose="05040102010807070707" pitchFamily="18" charset="2"/>
              <a:buAutoNum type="arabicPeriod"/>
            </a:pPr>
            <a:r>
              <a:rPr lang="en-US" altLang="en-US" dirty="0" smtClean="0"/>
              <a:t>Learn to </a:t>
            </a:r>
            <a:r>
              <a:rPr lang="en-US" altLang="en-US" u="sng" dirty="0" smtClean="0"/>
              <a:t>synthesize</a:t>
            </a:r>
            <a:r>
              <a:rPr lang="en-US" altLang="en-US" dirty="0" smtClean="0"/>
              <a:t> a strong critical argument.</a:t>
            </a:r>
          </a:p>
        </p:txBody>
      </p:sp>
      <p:sp>
        <p:nvSpPr>
          <p:cNvPr id="3" name="Title 2"/>
          <p:cNvSpPr>
            <a:spLocks noGrp="1"/>
          </p:cNvSpPr>
          <p:nvPr>
            <p:ph type="title"/>
          </p:nvPr>
        </p:nvSpPr>
        <p:spPr/>
        <p:txBody>
          <a:bodyPr/>
          <a:lstStyle/>
          <a:p>
            <a:pPr>
              <a:defRPr/>
            </a:pPr>
            <a:r>
              <a:rPr lang="en-US" dirty="0" smtClean="0"/>
              <a:t>Objectives</a:t>
            </a:r>
            <a:endParaRPr lang="en-US" dirty="0"/>
          </a:p>
        </p:txBody>
      </p:sp>
    </p:spTree>
    <p:extLst>
      <p:ext uri="{BB962C8B-B14F-4D97-AF65-F5344CB8AC3E}">
        <p14:creationId xmlns:p14="http://schemas.microsoft.com/office/powerpoint/2010/main" val="669923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Explaining </a:t>
            </a:r>
            <a:r>
              <a:rPr lang="en-US" u="sng" dirty="0" smtClean="0"/>
              <a:t>why</a:t>
            </a:r>
            <a:r>
              <a:rPr lang="en-US" dirty="0" smtClean="0"/>
              <a:t> we behave the way we do, i.e. choices, actions</a:t>
            </a:r>
          </a:p>
          <a:p>
            <a:r>
              <a:rPr lang="en-US" dirty="0" smtClean="0"/>
              <a:t>Persuade others to change their behavior/decisions/choices</a:t>
            </a:r>
          </a:p>
          <a:p>
            <a:pPr>
              <a:buNone/>
            </a:pPr>
            <a:r>
              <a:rPr lang="en-US" dirty="0" smtClean="0"/>
              <a:t>For engineers:</a:t>
            </a:r>
          </a:p>
          <a:p>
            <a:pPr>
              <a:buNone/>
            </a:pPr>
            <a:r>
              <a:rPr lang="en-US" dirty="0" smtClean="0"/>
              <a:t>Translate technical knowledge/information into social/business context to make decisions, have impact, enable change/improvement</a:t>
            </a:r>
            <a:endParaRPr lang="en-US" dirty="0"/>
          </a:p>
        </p:txBody>
      </p:sp>
      <p:sp>
        <p:nvSpPr>
          <p:cNvPr id="2" name="Title 1"/>
          <p:cNvSpPr>
            <a:spLocks noGrp="1"/>
          </p:cNvSpPr>
          <p:nvPr>
            <p:ph type="title"/>
          </p:nvPr>
        </p:nvSpPr>
        <p:spPr/>
        <p:txBody>
          <a:bodyPr>
            <a:normAutofit fontScale="90000"/>
          </a:bodyPr>
          <a:lstStyle/>
          <a:p>
            <a:r>
              <a:rPr lang="en-US" dirty="0" smtClean="0"/>
              <a:t>Significance of Critical Arguments</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8229600" cy="4906963"/>
          </a:xfrm>
        </p:spPr>
        <p:txBody>
          <a:bodyPr>
            <a:normAutofit fontScale="92500" lnSpcReduction="20000"/>
          </a:bodyPr>
          <a:lstStyle/>
          <a:p>
            <a:pPr marL="365760" indent="-256032" eaLnBrk="1" fontAlgn="auto" hangingPunct="1">
              <a:spcAft>
                <a:spcPts val="0"/>
              </a:spcAft>
              <a:buFont typeface="Wingdings 3"/>
              <a:buNone/>
              <a:defRPr/>
            </a:pPr>
            <a:r>
              <a:rPr lang="en-US" sz="2000" dirty="0" smtClean="0"/>
              <a:t>A set of Premises:</a:t>
            </a:r>
          </a:p>
          <a:p>
            <a:pPr marL="365760" indent="-256032" eaLnBrk="1" fontAlgn="auto" hangingPunct="1">
              <a:spcAft>
                <a:spcPts val="0"/>
              </a:spcAft>
              <a:buFont typeface="Wingdings 3"/>
              <a:buNone/>
              <a:defRPr/>
            </a:pPr>
            <a:r>
              <a:rPr lang="en-US" sz="2000" dirty="0" smtClean="0"/>
              <a:t>Statements of information proposed as a basis for an argument (assumptions, presuppositions), e.g. ABE students are smart</a:t>
            </a:r>
          </a:p>
          <a:p>
            <a:pPr marL="365760" indent="-256032" eaLnBrk="1" fontAlgn="auto" hangingPunct="1">
              <a:spcAft>
                <a:spcPts val="0"/>
              </a:spcAft>
              <a:buFont typeface="Wingdings 3"/>
              <a:buNone/>
              <a:defRPr/>
            </a:pPr>
            <a:endParaRPr lang="en-US" sz="2000" dirty="0" smtClean="0"/>
          </a:p>
          <a:p>
            <a:pPr marL="365760" indent="-256032" eaLnBrk="1" fontAlgn="auto" hangingPunct="1">
              <a:spcAft>
                <a:spcPts val="0"/>
              </a:spcAft>
              <a:buFont typeface="Wingdings 3"/>
              <a:buNone/>
              <a:defRPr/>
            </a:pPr>
            <a:r>
              <a:rPr lang="en-US" sz="2000" dirty="0" smtClean="0"/>
              <a:t>A Conclusion:</a:t>
            </a:r>
          </a:p>
          <a:p>
            <a:pPr marL="365760" indent="-256032" eaLnBrk="1" fontAlgn="auto" hangingPunct="1">
              <a:spcAft>
                <a:spcPts val="0"/>
              </a:spcAft>
              <a:buFont typeface="Wingdings 3"/>
              <a:buNone/>
              <a:defRPr/>
            </a:pPr>
            <a:r>
              <a:rPr lang="en-US" sz="2000" dirty="0" smtClean="0"/>
              <a:t>Statement of an action/decision that rational, objective people would do based on the argument, e.g. ABE students should attend classes</a:t>
            </a:r>
          </a:p>
          <a:p>
            <a:pPr>
              <a:buNone/>
              <a:defRPr/>
            </a:pPr>
            <a:r>
              <a:rPr lang="en-US" sz="2000" dirty="0"/>
              <a:t>A </a:t>
            </a:r>
            <a:r>
              <a:rPr lang="en-US" sz="2000" u="sng" dirty="0"/>
              <a:t>strong</a:t>
            </a:r>
            <a:r>
              <a:rPr lang="en-US" sz="2000" dirty="0"/>
              <a:t> critical argument is one that compels a rational person to agree/obey its conclusion</a:t>
            </a:r>
          </a:p>
          <a:p>
            <a:pPr marL="365760" indent="-256032" eaLnBrk="1" fontAlgn="auto" hangingPunct="1">
              <a:spcAft>
                <a:spcPts val="0"/>
              </a:spcAft>
              <a:buFont typeface="Wingdings 3"/>
              <a:buNone/>
              <a:defRPr/>
            </a:pPr>
            <a:endParaRPr lang="en-US" sz="2000" dirty="0" smtClean="0"/>
          </a:p>
          <a:p>
            <a:pPr marL="365760" indent="-256032" eaLnBrk="1" fontAlgn="auto" hangingPunct="1">
              <a:spcAft>
                <a:spcPts val="0"/>
              </a:spcAft>
              <a:buFont typeface="Wingdings 3"/>
              <a:buNone/>
              <a:defRPr/>
            </a:pPr>
            <a:r>
              <a:rPr lang="en-US" sz="2000" dirty="0" smtClean="0"/>
              <a:t>Notes:</a:t>
            </a:r>
          </a:p>
          <a:p>
            <a:pPr marL="365760" indent="-256032" eaLnBrk="1" fontAlgn="auto" hangingPunct="1">
              <a:spcAft>
                <a:spcPts val="0"/>
              </a:spcAft>
              <a:buFont typeface="Wingdings 3"/>
              <a:buNone/>
              <a:defRPr/>
            </a:pPr>
            <a:r>
              <a:rPr lang="en-US" sz="2000" dirty="0" smtClean="0"/>
              <a:t>For the purposes of this class, a conclusion must be stated to require a behavior, i.e. You </a:t>
            </a:r>
            <a:r>
              <a:rPr lang="en-US" sz="2000" b="1" u="sng" dirty="0" smtClean="0"/>
              <a:t>should</a:t>
            </a:r>
            <a:r>
              <a:rPr lang="en-US" sz="2000" dirty="0" smtClean="0"/>
              <a:t> do X.</a:t>
            </a:r>
          </a:p>
          <a:p>
            <a:pPr marL="365760" indent="-256032" eaLnBrk="1" fontAlgn="auto" hangingPunct="1">
              <a:spcAft>
                <a:spcPts val="0"/>
              </a:spcAft>
              <a:buFont typeface="Wingdings 3"/>
              <a:buNone/>
              <a:defRPr/>
            </a:pPr>
            <a:r>
              <a:rPr lang="en-US" sz="2000" dirty="0" smtClean="0"/>
              <a:t>The conclusion should logically follow from the premises (</a:t>
            </a:r>
            <a:r>
              <a:rPr lang="en-US" sz="2000" b="1" dirty="0" smtClean="0"/>
              <a:t>validity)</a:t>
            </a:r>
            <a:r>
              <a:rPr lang="en-US" sz="2000" dirty="0" smtClean="0"/>
              <a:t>.</a:t>
            </a:r>
          </a:p>
          <a:p>
            <a:pPr marL="365760" indent="-256032" eaLnBrk="1" fontAlgn="auto" hangingPunct="1">
              <a:spcAft>
                <a:spcPts val="0"/>
              </a:spcAft>
              <a:buFont typeface="Wingdings 3"/>
              <a:buNone/>
              <a:defRPr/>
            </a:pPr>
            <a:r>
              <a:rPr lang="en-US" sz="2000" dirty="0" smtClean="0"/>
              <a:t>Premises should be very carefully structured/worded to be able to clearly evaluate whether they are true (</a:t>
            </a:r>
            <a:r>
              <a:rPr lang="en-US" sz="2000" b="1" dirty="0" smtClean="0"/>
              <a:t>soundness</a:t>
            </a:r>
            <a:r>
              <a:rPr lang="en-US" sz="2000" dirty="0" smtClean="0"/>
              <a:t>). </a:t>
            </a:r>
            <a:endParaRPr lang="en-US" sz="2000" dirty="0"/>
          </a:p>
        </p:txBody>
      </p:sp>
      <p:sp>
        <p:nvSpPr>
          <p:cNvPr id="2" name="Title 1"/>
          <p:cNvSpPr>
            <a:spLocks noGrp="1"/>
          </p:cNvSpPr>
          <p:nvPr>
            <p:ph type="title"/>
          </p:nvPr>
        </p:nvSpPr>
        <p:spPr/>
        <p:txBody>
          <a:bodyPr/>
          <a:lstStyle/>
          <a:p>
            <a:pPr eaLnBrk="1" fontAlgn="auto" hangingPunct="1">
              <a:spcAft>
                <a:spcPts val="0"/>
              </a:spcAft>
              <a:defRPr/>
            </a:pPr>
            <a:r>
              <a:rPr lang="en-US" dirty="0" smtClean="0"/>
              <a:t>Structure of Critical Arguments</a:t>
            </a:r>
            <a:endParaRPr lang="en-US" dirty="0"/>
          </a:p>
        </p:txBody>
      </p:sp>
    </p:spTree>
    <p:extLst>
      <p:ext uri="{BB962C8B-B14F-4D97-AF65-F5344CB8AC3E}">
        <p14:creationId xmlns:p14="http://schemas.microsoft.com/office/powerpoint/2010/main" val="40219492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pPr>
              <a:buNone/>
            </a:pPr>
            <a:r>
              <a:rPr lang="en-US" dirty="0"/>
              <a:t>P</a:t>
            </a:r>
            <a:r>
              <a:rPr lang="en-US" dirty="0" smtClean="0"/>
              <a:t>remises are objective/accurate/true </a:t>
            </a:r>
            <a:r>
              <a:rPr lang="en-US" dirty="0"/>
              <a:t>(called </a:t>
            </a:r>
            <a:r>
              <a:rPr lang="en-US" u="sng" dirty="0"/>
              <a:t>soundness</a:t>
            </a:r>
            <a:r>
              <a:rPr lang="en-US" dirty="0" smtClean="0"/>
              <a:t>) </a:t>
            </a:r>
          </a:p>
          <a:p>
            <a:pPr lvl="1"/>
            <a:r>
              <a:rPr lang="en-US" dirty="0"/>
              <a:t>	</a:t>
            </a:r>
            <a:r>
              <a:rPr lang="en-US" dirty="0" smtClean="0"/>
              <a:t>Pure </a:t>
            </a:r>
            <a:r>
              <a:rPr lang="en-US" dirty="0"/>
              <a:t>water boils at 212 deg. F at 1 </a:t>
            </a:r>
            <a:r>
              <a:rPr lang="en-US" dirty="0" err="1"/>
              <a:t>atm</a:t>
            </a:r>
            <a:r>
              <a:rPr lang="en-US" dirty="0"/>
              <a:t> </a:t>
            </a:r>
            <a:r>
              <a:rPr lang="en-US" dirty="0" smtClean="0"/>
              <a:t>pressure (objective)</a:t>
            </a:r>
            <a:endParaRPr lang="en-US" dirty="0"/>
          </a:p>
          <a:p>
            <a:pPr lvl="1"/>
            <a:r>
              <a:rPr lang="en-US" dirty="0" smtClean="0"/>
              <a:t>	Women </a:t>
            </a:r>
            <a:r>
              <a:rPr lang="en-US" dirty="0"/>
              <a:t>are attracted to </a:t>
            </a:r>
            <a:r>
              <a:rPr lang="en-US" dirty="0" smtClean="0"/>
              <a:t>tall men (subjective)</a:t>
            </a:r>
            <a:endParaRPr lang="en-US" dirty="0"/>
          </a:p>
          <a:p>
            <a:pPr>
              <a:buNone/>
            </a:pPr>
            <a:endParaRPr lang="en-US" dirty="0"/>
          </a:p>
          <a:p>
            <a:pPr>
              <a:buNone/>
            </a:pPr>
            <a:r>
              <a:rPr lang="en-US" dirty="0" smtClean="0"/>
              <a:t>Conclusion </a:t>
            </a:r>
            <a:r>
              <a:rPr lang="en-US" u="sng" dirty="0" smtClean="0"/>
              <a:t>logically</a:t>
            </a:r>
            <a:r>
              <a:rPr lang="en-US" dirty="0" smtClean="0"/>
              <a:t> results from premises (called </a:t>
            </a:r>
            <a:r>
              <a:rPr lang="en-US" u="sng" dirty="0" smtClean="0"/>
              <a:t>validity</a:t>
            </a:r>
            <a:r>
              <a:rPr lang="en-US" dirty="0" smtClean="0"/>
              <a:t>)</a:t>
            </a:r>
          </a:p>
          <a:p>
            <a:pPr>
              <a:buNone/>
            </a:pPr>
            <a:endParaRPr lang="en-US" dirty="0" smtClean="0"/>
          </a:p>
          <a:p>
            <a:pPr>
              <a:buNone/>
            </a:pPr>
            <a:r>
              <a:rPr lang="en-US" dirty="0" smtClean="0"/>
              <a:t>A strong, compelling argument is one in which its premises are sound and its logic is valid.</a:t>
            </a:r>
          </a:p>
          <a:p>
            <a:pPr>
              <a:buNone/>
            </a:pPr>
            <a:endParaRPr lang="en-US" dirty="0" smtClean="0"/>
          </a:p>
          <a:p>
            <a:pPr>
              <a:buNone/>
            </a:pPr>
            <a:endParaRPr lang="en-US" dirty="0"/>
          </a:p>
        </p:txBody>
      </p:sp>
      <p:sp>
        <p:nvSpPr>
          <p:cNvPr id="2" name="Title 1"/>
          <p:cNvSpPr>
            <a:spLocks noGrp="1"/>
          </p:cNvSpPr>
          <p:nvPr>
            <p:ph type="title"/>
          </p:nvPr>
        </p:nvSpPr>
        <p:spPr/>
        <p:txBody>
          <a:bodyPr>
            <a:normAutofit/>
          </a:bodyPr>
          <a:lstStyle/>
          <a:p>
            <a:r>
              <a:rPr lang="en-US" dirty="0" smtClean="0"/>
              <a:t>Analysis of a critical argument</a:t>
            </a:r>
            <a:endParaRPr lang="en-US" dirty="0"/>
          </a:p>
        </p:txBody>
      </p:sp>
      <p:sp>
        <p:nvSpPr>
          <p:cNvPr id="4" name="Rectangle 3"/>
          <p:cNvSpPr/>
          <p:nvPr/>
        </p:nvSpPr>
        <p:spPr>
          <a:xfrm>
            <a:off x="4800600" y="6400800"/>
            <a:ext cx="4128053" cy="307777"/>
          </a:xfrm>
          <a:prstGeom prst="rect">
            <a:avLst/>
          </a:prstGeom>
        </p:spPr>
        <p:txBody>
          <a:bodyPr wrap="none">
            <a:spAutoFit/>
          </a:bodyPr>
          <a:lstStyle/>
          <a:p>
            <a:pPr lvl="1">
              <a:buNone/>
            </a:pPr>
            <a:r>
              <a:rPr lang="en-US" sz="1400" dirty="0" smtClean="0"/>
              <a:t>See https://en.wikipedia.org/wiki/Logic</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None/>
            </a:pPr>
            <a:r>
              <a:rPr lang="en-US" dirty="0" smtClean="0"/>
              <a:t>Why should you get a promotion/raise?</a:t>
            </a:r>
          </a:p>
          <a:p>
            <a:pPr>
              <a:buNone/>
            </a:pPr>
            <a:r>
              <a:rPr lang="en-US" dirty="0" smtClean="0"/>
              <a:t>Why must food beyond its expiration date be removed from sale in the U.S.?</a:t>
            </a:r>
          </a:p>
          <a:p>
            <a:pPr>
              <a:buNone/>
            </a:pPr>
            <a:r>
              <a:rPr lang="en-US" dirty="0" smtClean="0"/>
              <a:t>Why is it acceptable to have an average of 150 insect fragments per 100 grams of flour?</a:t>
            </a:r>
          </a:p>
          <a:p>
            <a:pPr>
              <a:buNone/>
            </a:pPr>
            <a:r>
              <a:rPr lang="en-US" dirty="0" smtClean="0"/>
              <a:t>Why are you in ABE at Purdue?</a:t>
            </a:r>
          </a:p>
          <a:p>
            <a:pPr>
              <a:buNone/>
            </a:pPr>
            <a:r>
              <a:rPr lang="en-US" dirty="0" smtClean="0"/>
              <a:t>Why should company X give you an internship?</a:t>
            </a:r>
          </a:p>
          <a:p>
            <a:pPr>
              <a:buNone/>
            </a:pPr>
            <a:r>
              <a:rPr lang="en-US" dirty="0" smtClean="0"/>
              <a:t>Why should Dr. Tao give you a high grade in ABE 301?</a:t>
            </a:r>
          </a:p>
          <a:p>
            <a:pPr>
              <a:buNone/>
            </a:pPr>
            <a:endParaRPr lang="en-US" dirty="0" smtClean="0"/>
          </a:p>
          <a:p>
            <a:pPr>
              <a:buNone/>
            </a:pPr>
            <a:endParaRPr lang="en-US" dirty="0"/>
          </a:p>
        </p:txBody>
      </p:sp>
      <p:sp>
        <p:nvSpPr>
          <p:cNvPr id="2" name="Title 1"/>
          <p:cNvSpPr>
            <a:spLocks noGrp="1"/>
          </p:cNvSpPr>
          <p:nvPr>
            <p:ph type="title"/>
          </p:nvPr>
        </p:nvSpPr>
        <p:spPr/>
        <p:txBody>
          <a:bodyPr>
            <a:normAutofit fontScale="90000"/>
          </a:bodyPr>
          <a:lstStyle/>
          <a:p>
            <a:r>
              <a:rPr lang="en-US" dirty="0" smtClean="0"/>
              <a:t>Critical Arguments answer the important question of WHY?</a:t>
            </a:r>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573</TotalTime>
  <Words>3042</Words>
  <Application>Microsoft Office PowerPoint</Application>
  <PresentationFormat>On-screen Show (4:3)</PresentationFormat>
  <Paragraphs>376</Paragraphs>
  <Slides>47</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vt:lpstr>
      <vt:lpstr>Lucida Sans Unicode</vt:lpstr>
      <vt:lpstr>Verdana</vt:lpstr>
      <vt:lpstr>Wingdings 2</vt:lpstr>
      <vt:lpstr>Wingdings 3</vt:lpstr>
      <vt:lpstr>Concourse</vt:lpstr>
      <vt:lpstr>PowerPoint Presentation</vt:lpstr>
      <vt:lpstr>Why Critical Thinking?</vt:lpstr>
      <vt:lpstr>PowerPoint Presentation</vt:lpstr>
      <vt:lpstr>Critical Arguments</vt:lpstr>
      <vt:lpstr>Objectives</vt:lpstr>
      <vt:lpstr>Significance of Critical Arguments</vt:lpstr>
      <vt:lpstr>Structure of Critical Arguments</vt:lpstr>
      <vt:lpstr>Analysis of a critical argument</vt:lpstr>
      <vt:lpstr>Critical Arguments answer the important question of WHY?</vt:lpstr>
      <vt:lpstr>Example (Format)</vt:lpstr>
      <vt:lpstr>Critical argument structure: Premises</vt:lpstr>
      <vt:lpstr>Heap of sand</vt:lpstr>
      <vt:lpstr>HOS: what is a heap?</vt:lpstr>
      <vt:lpstr>Inductive vs. Deductive Premises</vt:lpstr>
      <vt:lpstr>Subjective vs. Objective Premises</vt:lpstr>
      <vt:lpstr>Premise evaluation</vt:lpstr>
      <vt:lpstr>The power of knowledge</vt:lpstr>
      <vt:lpstr>Critical argument structure: Logic Format </vt:lpstr>
      <vt:lpstr>Logical fallacies</vt:lpstr>
      <vt:lpstr>Logical Fallacies</vt:lpstr>
      <vt:lpstr>Deductive Fallacies in logic</vt:lpstr>
      <vt:lpstr>Fallacy</vt:lpstr>
      <vt:lpstr>Inductive Fallacies</vt:lpstr>
      <vt:lpstr>Circular reasoning/begging the question fallacies</vt:lpstr>
      <vt:lpstr>Causual fallacies </vt:lpstr>
      <vt:lpstr>Equivocation</vt:lpstr>
      <vt:lpstr>Fallacy</vt:lpstr>
      <vt:lpstr>Some common errors</vt:lpstr>
      <vt:lpstr>Extraction of critical arguments</vt:lpstr>
      <vt:lpstr>Analysis of Critical Arguments </vt:lpstr>
      <vt:lpstr>PowerPoint Presentation</vt:lpstr>
      <vt:lpstr>Example</vt:lpstr>
      <vt:lpstr>Analysis</vt:lpstr>
      <vt:lpstr>Analysis</vt:lpstr>
      <vt:lpstr>PowerPoint Presentation</vt:lpstr>
      <vt:lpstr>PowerPoint Presentation</vt:lpstr>
      <vt:lpstr>PowerPoint Presentation</vt:lpstr>
      <vt:lpstr>PowerPoint Presentation</vt:lpstr>
      <vt:lpstr>Movement and sound (video)</vt:lpstr>
      <vt:lpstr>Synthesis of a Critical Argument </vt:lpstr>
      <vt:lpstr>PowerPoint Presentation</vt:lpstr>
      <vt:lpstr>PowerPoint Presentation</vt:lpstr>
      <vt:lpstr>Parallel logic/arguments</vt:lpstr>
      <vt:lpstr>Purpose  </vt:lpstr>
      <vt:lpstr>Social/political/technical context</vt:lpstr>
      <vt:lpstr>Arguments vs. Models: Parallel structure</vt:lpstr>
      <vt:lpstr>Differences/Similarities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byte</dc:creator>
  <cp:lastModifiedBy>byte</cp:lastModifiedBy>
  <cp:revision>135</cp:revision>
  <dcterms:created xsi:type="dcterms:W3CDTF">2012-08-16T14:39:07Z</dcterms:created>
  <dcterms:modified xsi:type="dcterms:W3CDTF">2019-01-15T15:50:48Z</dcterms:modified>
</cp:coreProperties>
</file>

<file path=docProps/thumbnail.jpeg>
</file>